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4"/>
  </p:sldMasterIdLst>
  <p:notesMasterIdLst>
    <p:notesMasterId r:id="rId30"/>
  </p:notesMasterIdLst>
  <p:sldIdLst>
    <p:sldId id="256" r:id="rId5"/>
    <p:sldId id="257" r:id="rId6"/>
    <p:sldId id="261" r:id="rId7"/>
    <p:sldId id="267" r:id="rId8"/>
    <p:sldId id="291" r:id="rId9"/>
    <p:sldId id="275" r:id="rId10"/>
    <p:sldId id="292" r:id="rId11"/>
    <p:sldId id="296" r:id="rId12"/>
    <p:sldId id="297" r:id="rId13"/>
    <p:sldId id="298" r:id="rId14"/>
    <p:sldId id="299" r:id="rId15"/>
    <p:sldId id="300" r:id="rId16"/>
    <p:sldId id="301" r:id="rId17"/>
    <p:sldId id="304" r:id="rId18"/>
    <p:sldId id="305" r:id="rId19"/>
    <p:sldId id="306" r:id="rId20"/>
    <p:sldId id="311" r:id="rId21"/>
    <p:sldId id="312" r:id="rId22"/>
    <p:sldId id="310" r:id="rId23"/>
    <p:sldId id="314" r:id="rId24"/>
    <p:sldId id="315" r:id="rId25"/>
    <p:sldId id="302" r:id="rId26"/>
    <p:sldId id="316" r:id="rId27"/>
    <p:sldId id="303" r:id="rId28"/>
    <p:sldId id="274"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ambria Math" panose="02040503050406030204" pitchFamily="18" charset="0"/>
      <p:regular r:id="rId35"/>
    </p:embeddedFon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01161A5-7CBD-40A1-B217-187841D29FA9}">
          <p14:sldIdLst>
            <p14:sldId id="256"/>
            <p14:sldId id="257"/>
            <p14:sldId id="261"/>
            <p14:sldId id="267"/>
            <p14:sldId id="291"/>
            <p14:sldId id="275"/>
            <p14:sldId id="292"/>
            <p14:sldId id="296"/>
            <p14:sldId id="297"/>
            <p14:sldId id="298"/>
            <p14:sldId id="299"/>
            <p14:sldId id="300"/>
            <p14:sldId id="301"/>
            <p14:sldId id="304"/>
            <p14:sldId id="305"/>
            <p14:sldId id="306"/>
            <p14:sldId id="311"/>
            <p14:sldId id="312"/>
            <p14:sldId id="310"/>
            <p14:sldId id="314"/>
            <p14:sldId id="315"/>
            <p14:sldId id="302"/>
            <p14:sldId id="316"/>
            <p14:sldId id="303"/>
            <p14:sldId id="27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75A6"/>
    <a:srgbClr val="B31166"/>
    <a:srgbClr val="BC1B4B"/>
    <a:srgbClr val="E33D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3E1C4C-5A83-4A28-9C6C-9DD182A05E3A}">
  <a:tblStyle styleId="{923E1C4C-5A83-4A28-9C6C-9DD182A05E3A}"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2E6EA"/>
          </a:solidFill>
        </a:fill>
      </a:tcStyle>
    </a:wholeTbl>
    <a:band1H>
      <a:tcTxStyle/>
      <a:tcStyle>
        <a:tcBdr/>
        <a:fill>
          <a:solidFill>
            <a:srgbClr val="E4CAD2"/>
          </a:solidFill>
        </a:fill>
      </a:tcStyle>
    </a:band1H>
    <a:band2H>
      <a:tcTxStyle/>
      <a:tcStyle>
        <a:tcBdr/>
      </a:tcStyle>
    </a:band2H>
    <a:band1V>
      <a:tcTxStyle/>
      <a:tcStyle>
        <a:tcBdr/>
        <a:fill>
          <a:solidFill>
            <a:srgbClr val="E4CAD2"/>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BD78AF6-0F8E-401C-908C-207AEA2CC5E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76" autoAdjust="0"/>
    <p:restoredTop sz="94660" autoAdjust="0"/>
  </p:normalViewPr>
  <p:slideViewPr>
    <p:cSldViewPr>
      <p:cViewPr varScale="1">
        <p:scale>
          <a:sx n="86" d="100"/>
          <a:sy n="86" d="100"/>
        </p:scale>
        <p:origin x="619"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8592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7994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2996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5570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615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5792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969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6815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781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6264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19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194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1985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205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22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1236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23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8574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0175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6379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511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2973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77" name="Google Shape;4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052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6"/>
        <p:cNvGrpSpPr/>
        <p:nvPr/>
      </p:nvGrpSpPr>
      <p:grpSpPr>
        <a:xfrm>
          <a:off x="0" y="0"/>
          <a:ext cx="0" cy="0"/>
          <a:chOff x="0" y="0"/>
          <a:chExt cx="0" cy="0"/>
        </a:xfrm>
      </p:grpSpPr>
      <p:sp>
        <p:nvSpPr>
          <p:cNvPr id="27" name="Google Shape;27;p2"/>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8" name="Google Shape;28;p2"/>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9" name="Google Shape;29;p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5"/>
        <p:cNvGrpSpPr/>
        <p:nvPr/>
      </p:nvGrpSpPr>
      <p:grpSpPr>
        <a:xfrm>
          <a:off x="0" y="0"/>
          <a:ext cx="0" cy="0"/>
          <a:chOff x="0" y="0"/>
          <a:chExt cx="0" cy="0"/>
        </a:xfrm>
      </p:grpSpPr>
      <p:sp>
        <p:nvSpPr>
          <p:cNvPr id="226" name="Google Shape;226;p17"/>
          <p:cNvSpPr txBox="1">
            <a:spLocks noGrp="1"/>
          </p:cNvSpPr>
          <p:nvPr>
            <p:ph type="title"/>
          </p:nvPr>
        </p:nvSpPr>
        <p:spPr>
          <a:xfrm>
            <a:off x="1154954" y="973668"/>
            <a:ext cx="8825659" cy="706964"/>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7" name="Google Shape;227;p17"/>
          <p:cNvSpPr txBox="1">
            <a:spLocks noGrp="1"/>
          </p:cNvSpPr>
          <p:nvPr>
            <p:ph type="body" idx="1"/>
          </p:nvPr>
        </p:nvSpPr>
        <p:spPr>
          <a:xfrm rot="5400000">
            <a:off x="3859634" y="-101180"/>
            <a:ext cx="3416300" cy="8825659"/>
          </a:xfrm>
          <a:prstGeom prst="rect">
            <a:avLst/>
          </a:prstGeom>
          <a:noFill/>
          <a:ln>
            <a:noFill/>
          </a:ln>
        </p:spPr>
        <p:txBody>
          <a:bodyPr spcFirstLastPara="1" wrap="square" lIns="91425" tIns="91425" rIns="91425" bIns="91425" anchor="t"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28" name="Google Shape;228;p17"/>
          <p:cNvSpPr txBox="1">
            <a:spLocks noGrp="1"/>
          </p:cNvSpPr>
          <p:nvPr>
            <p:ph type="dt" idx="10"/>
          </p:nvPr>
        </p:nvSpPr>
        <p:spPr>
          <a:xfrm>
            <a:off x="10695439"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9" name="Google Shape;229;p17"/>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31"/>
        <p:cNvGrpSpPr/>
        <p:nvPr/>
      </p:nvGrpSpPr>
      <p:grpSpPr>
        <a:xfrm>
          <a:off x="0" y="0"/>
          <a:ext cx="0" cy="0"/>
          <a:chOff x="0" y="0"/>
          <a:chExt cx="0" cy="0"/>
        </a:xfrm>
      </p:grpSpPr>
      <p:grpSp>
        <p:nvGrpSpPr>
          <p:cNvPr id="232" name="Google Shape;232;p18"/>
          <p:cNvGrpSpPr/>
          <p:nvPr/>
        </p:nvGrpSpPr>
        <p:grpSpPr>
          <a:xfrm>
            <a:off x="0" y="0"/>
            <a:ext cx="12192000" cy="6858000"/>
            <a:chOff x="0" y="0"/>
            <a:chExt cx="12192000" cy="6858000"/>
          </a:xfrm>
        </p:grpSpPr>
        <p:sp>
          <p:nvSpPr>
            <p:cNvPr id="233" name="Google Shape;233;p1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1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18"/>
          <p:cNvSpPr txBox="1">
            <a:spLocks noGrp="1"/>
          </p:cNvSpPr>
          <p:nvPr>
            <p:ph type="title"/>
          </p:nvPr>
        </p:nvSpPr>
        <p:spPr>
          <a:xfrm rot="5400000">
            <a:off x="6915922" y="2947779"/>
            <a:ext cx="4748590" cy="1409965"/>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44" name="Google Shape;244;p18"/>
          <p:cNvSpPr txBox="1">
            <a:spLocks noGrp="1"/>
          </p:cNvSpPr>
          <p:nvPr>
            <p:ph type="body" idx="1"/>
          </p:nvPr>
        </p:nvSpPr>
        <p:spPr>
          <a:xfrm rot="5400000">
            <a:off x="1908671" y="524749"/>
            <a:ext cx="4748590" cy="6256025"/>
          </a:xfrm>
          <a:prstGeom prst="rect">
            <a:avLst/>
          </a:prstGeom>
          <a:noFill/>
          <a:ln>
            <a:noFill/>
          </a:ln>
        </p:spPr>
        <p:txBody>
          <a:bodyPr spcFirstLastPara="1" wrap="square" lIns="91425" tIns="91425" rIns="91425" bIns="91425" anchor="t"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45" name="Google Shape;245;p18"/>
          <p:cNvSpPr txBox="1">
            <a:spLocks noGrp="1"/>
          </p:cNvSpPr>
          <p:nvPr>
            <p:ph type="dt" idx="10"/>
          </p:nvPr>
        </p:nvSpPr>
        <p:spPr>
          <a:xfrm>
            <a:off x="10653104" y="6391838"/>
            <a:ext cx="992135"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6" name="Google Shape;246;p18"/>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7" name="Google Shape;247;p1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6"/>
        <p:cNvGrpSpPr/>
        <p:nvPr/>
      </p:nvGrpSpPr>
      <p:grpSpPr>
        <a:xfrm>
          <a:off x="0" y="0"/>
          <a:ext cx="0" cy="0"/>
          <a:chOff x="0" y="0"/>
          <a:chExt cx="0" cy="0"/>
        </a:xfrm>
      </p:grpSpPr>
      <p:grpSp>
        <p:nvGrpSpPr>
          <p:cNvPr id="87" name="Google Shape;87;p9"/>
          <p:cNvGrpSpPr/>
          <p:nvPr/>
        </p:nvGrpSpPr>
        <p:grpSpPr>
          <a:xfrm>
            <a:off x="0" y="0"/>
            <a:ext cx="12192000" cy="6858000"/>
            <a:chOff x="0" y="0"/>
            <a:chExt cx="12192000" cy="6858000"/>
          </a:xfrm>
        </p:grpSpPr>
        <p:sp>
          <p:nvSpPr>
            <p:cNvPr id="88" name="Google Shape;88;p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7" name="Google Shape;97;p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8" name="Google Shape;98;p9"/>
          <p:cNvSpPr txBox="1">
            <a:spLocks noGrp="1"/>
          </p:cNvSpPr>
          <p:nvPr>
            <p:ph type="title"/>
          </p:nvPr>
        </p:nvSpPr>
        <p:spPr>
          <a:xfrm>
            <a:off x="1154955" y="1295400"/>
            <a:ext cx="2793158" cy="16002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chemeClr val="lt2"/>
              </a:buClr>
              <a:buSzPts val="2400"/>
              <a:buFont typeface="Century Gothic"/>
              <a:buNone/>
              <a:defRPr sz="2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99" name="Google Shape;99;p9"/>
          <p:cNvSpPr txBox="1">
            <a:spLocks noGrp="1"/>
          </p:cNvSpPr>
          <p:nvPr>
            <p:ph type="body" idx="1"/>
          </p:nvPr>
        </p:nvSpPr>
        <p:spPr>
          <a:xfrm>
            <a:off x="5781146" y="1447800"/>
            <a:ext cx="5190066" cy="4572000"/>
          </a:xfrm>
          <a:prstGeom prst="rect">
            <a:avLst/>
          </a:prstGeom>
          <a:noFill/>
          <a:ln>
            <a:noFill/>
          </a:ln>
        </p:spPr>
        <p:txBody>
          <a:bodyPr spcFirstLastPara="1" wrap="square" lIns="91425" tIns="91425" rIns="91425" bIns="91425" anchor="ctr"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00" name="Google Shape;100;p9"/>
          <p:cNvSpPr txBox="1">
            <a:spLocks noGrp="1"/>
          </p:cNvSpPr>
          <p:nvPr>
            <p:ph type="body" idx="2"/>
          </p:nvPr>
        </p:nvSpPr>
        <p:spPr>
          <a:xfrm>
            <a:off x="1154954" y="3129280"/>
            <a:ext cx="2793158" cy="2895599"/>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01" name="Google Shape;101;p9"/>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2" name="Google Shape;102;p9"/>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3" name="Google Shape;103;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5"/>
        <p:cNvGrpSpPr/>
        <p:nvPr/>
      </p:nvGrpSpPr>
      <p:grpSpPr>
        <a:xfrm>
          <a:off x="0" y="0"/>
          <a:ext cx="0" cy="0"/>
          <a:chOff x="0" y="0"/>
          <a:chExt cx="0" cy="0"/>
        </a:xfrm>
      </p:grpSpPr>
      <p:grpSp>
        <p:nvGrpSpPr>
          <p:cNvPr id="106" name="Google Shape;106;p10"/>
          <p:cNvGrpSpPr/>
          <p:nvPr/>
        </p:nvGrpSpPr>
        <p:grpSpPr>
          <a:xfrm>
            <a:off x="0" y="0"/>
            <a:ext cx="12192000" cy="6858000"/>
            <a:chOff x="0" y="0"/>
            <a:chExt cx="12192000" cy="6858000"/>
          </a:xfrm>
        </p:grpSpPr>
        <p:sp>
          <p:nvSpPr>
            <p:cNvPr id="107" name="Google Shape;107;p1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6" name="Google Shape;116;p1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7" name="Google Shape;117;p10"/>
          <p:cNvSpPr txBox="1">
            <a:spLocks noGrp="1"/>
          </p:cNvSpPr>
          <p:nvPr>
            <p:ph type="title"/>
          </p:nvPr>
        </p:nvSpPr>
        <p:spPr>
          <a:xfrm>
            <a:off x="1154955" y="1693333"/>
            <a:ext cx="3865134" cy="1735667"/>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8" name="Google Shape;118;p10"/>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19" name="Google Shape;119;p10"/>
          <p:cNvSpPr txBox="1">
            <a:spLocks noGrp="1"/>
          </p:cNvSpPr>
          <p:nvPr>
            <p:ph type="body" idx="1"/>
          </p:nvPr>
        </p:nvSpPr>
        <p:spPr>
          <a:xfrm>
            <a:off x="1154954" y="3657600"/>
            <a:ext cx="3859212" cy="1371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20" name="Google Shape;120;p10"/>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1" name="Google Shape;121;p10"/>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1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4"/>
        <p:cNvGrpSpPr/>
        <p:nvPr/>
      </p:nvGrpSpPr>
      <p:grpSpPr>
        <a:xfrm>
          <a:off x="0" y="0"/>
          <a:ext cx="0" cy="0"/>
          <a:chOff x="0" y="0"/>
          <a:chExt cx="0" cy="0"/>
        </a:xfrm>
      </p:grpSpPr>
      <p:grpSp>
        <p:nvGrpSpPr>
          <p:cNvPr id="125" name="Google Shape;125;p11"/>
          <p:cNvGrpSpPr/>
          <p:nvPr/>
        </p:nvGrpSpPr>
        <p:grpSpPr>
          <a:xfrm>
            <a:off x="0" y="0"/>
            <a:ext cx="12192000" cy="6858000"/>
            <a:chOff x="0" y="0"/>
            <a:chExt cx="12192000" cy="6858000"/>
          </a:xfrm>
        </p:grpSpPr>
        <p:sp>
          <p:nvSpPr>
            <p:cNvPr id="126" name="Google Shape;126;p1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4" name="Google Shape;134;p1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5" name="Google Shape;135;p11"/>
          <p:cNvSpPr txBox="1">
            <a:spLocks noGrp="1"/>
          </p:cNvSpPr>
          <p:nvPr>
            <p:ph type="title"/>
          </p:nvPr>
        </p:nvSpPr>
        <p:spPr>
          <a:xfrm>
            <a:off x="1154954" y="4969927"/>
            <a:ext cx="8825659" cy="566738"/>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chemeClr val="lt2"/>
              </a:buClr>
              <a:buSzPts val="2400"/>
              <a:buFont typeface="Century Gothic"/>
              <a:buNone/>
              <a:defRPr sz="2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6" name="Google Shape;136;p11"/>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37" name="Google Shape;137;p11"/>
          <p:cNvSpPr txBox="1">
            <a:spLocks noGrp="1"/>
          </p:cNvSpPr>
          <p:nvPr>
            <p:ph type="body" idx="1"/>
          </p:nvPr>
        </p:nvSpPr>
        <p:spPr>
          <a:xfrm>
            <a:off x="1154954" y="5536665"/>
            <a:ext cx="8825658" cy="49371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960"/>
              <a:buFont typeface="Noto Sans Symbols"/>
              <a:buNone/>
              <a:defRPr sz="12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38" name="Google Shape;138;p11"/>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9" name="Google Shape;139;p11"/>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0" name="Google Shape;140;p1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42"/>
        <p:cNvGrpSpPr/>
        <p:nvPr/>
      </p:nvGrpSpPr>
      <p:grpSpPr>
        <a:xfrm>
          <a:off x="0" y="0"/>
          <a:ext cx="0" cy="0"/>
          <a:chOff x="0" y="0"/>
          <a:chExt cx="0" cy="0"/>
        </a:xfrm>
      </p:grpSpPr>
      <p:grpSp>
        <p:nvGrpSpPr>
          <p:cNvPr id="143" name="Google Shape;143;p12"/>
          <p:cNvGrpSpPr/>
          <p:nvPr/>
        </p:nvGrpSpPr>
        <p:grpSpPr>
          <a:xfrm>
            <a:off x="0" y="0"/>
            <a:ext cx="12192000" cy="6858000"/>
            <a:chOff x="0" y="0"/>
            <a:chExt cx="12192000" cy="6858000"/>
          </a:xfrm>
        </p:grpSpPr>
        <p:sp>
          <p:nvSpPr>
            <p:cNvPr id="144" name="Google Shape;144;p1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2"/>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2"/>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2" name="Google Shape;152;p1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3" name="Google Shape;153;p12"/>
          <p:cNvSpPr txBox="1">
            <a:spLocks noGrp="1"/>
          </p:cNvSpPr>
          <p:nvPr>
            <p:ph type="title"/>
          </p:nvPr>
        </p:nvSpPr>
        <p:spPr>
          <a:xfrm>
            <a:off x="1148798" y="1063417"/>
            <a:ext cx="8831816" cy="1372986"/>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lt2"/>
              </a:buClr>
              <a:buSzPts val="40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4" name="Google Shape;154;p12"/>
          <p:cNvSpPr txBox="1">
            <a:spLocks noGrp="1"/>
          </p:cNvSpPr>
          <p:nvPr>
            <p:ph type="body" idx="1"/>
          </p:nvPr>
        </p:nvSpPr>
        <p:spPr>
          <a:xfrm>
            <a:off x="1154954" y="3543300"/>
            <a:ext cx="8825659" cy="24765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55" name="Google Shape;155;p12"/>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6" name="Google Shape;156;p12"/>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7" name="Google Shape;157;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9"/>
        <p:cNvGrpSpPr/>
        <p:nvPr/>
      </p:nvGrpSpPr>
      <p:grpSpPr>
        <a:xfrm>
          <a:off x="0" y="0"/>
          <a:ext cx="0" cy="0"/>
          <a:chOff x="0" y="0"/>
          <a:chExt cx="0" cy="0"/>
        </a:xfrm>
      </p:grpSpPr>
      <p:grpSp>
        <p:nvGrpSpPr>
          <p:cNvPr id="160" name="Google Shape;160;p13"/>
          <p:cNvGrpSpPr/>
          <p:nvPr/>
        </p:nvGrpSpPr>
        <p:grpSpPr>
          <a:xfrm>
            <a:off x="0" y="0"/>
            <a:ext cx="12192000" cy="6858000"/>
            <a:chOff x="0" y="0"/>
            <a:chExt cx="12192000" cy="6858000"/>
          </a:xfrm>
        </p:grpSpPr>
        <p:sp>
          <p:nvSpPr>
            <p:cNvPr id="161" name="Google Shape;161;p1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9" name="Google Shape;169;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0" name="Google Shape;170;p13"/>
          <p:cNvSpPr txBox="1"/>
          <p:nvPr/>
        </p:nvSpPr>
        <p:spPr>
          <a:xfrm>
            <a:off x="881566" y="607336"/>
            <a:ext cx="801912" cy="156966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600" b="0" i="0">
                <a:solidFill>
                  <a:srgbClr val="EE52A4"/>
                </a:solidFill>
                <a:latin typeface="Arial"/>
                <a:ea typeface="Arial"/>
                <a:cs typeface="Arial"/>
                <a:sym typeface="Arial"/>
              </a:rPr>
              <a:t>“</a:t>
            </a:r>
            <a:endParaRPr/>
          </a:p>
        </p:txBody>
      </p:sp>
      <p:sp>
        <p:nvSpPr>
          <p:cNvPr id="171" name="Google Shape;171;p13"/>
          <p:cNvSpPr txBox="1"/>
          <p:nvPr/>
        </p:nvSpPr>
        <p:spPr>
          <a:xfrm>
            <a:off x="9884458" y="2613787"/>
            <a:ext cx="652763" cy="156966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600" b="0" i="0">
                <a:solidFill>
                  <a:srgbClr val="EE52A4"/>
                </a:solidFill>
                <a:latin typeface="Arial"/>
                <a:ea typeface="Arial"/>
                <a:cs typeface="Arial"/>
                <a:sym typeface="Arial"/>
              </a:rPr>
              <a:t>”</a:t>
            </a:r>
            <a:endParaRPr/>
          </a:p>
        </p:txBody>
      </p:sp>
      <p:sp>
        <p:nvSpPr>
          <p:cNvPr id="172" name="Google Shape;172;p13"/>
          <p:cNvSpPr txBox="1">
            <a:spLocks noGrp="1"/>
          </p:cNvSpPr>
          <p:nvPr>
            <p:ph type="title"/>
          </p:nvPr>
        </p:nvSpPr>
        <p:spPr>
          <a:xfrm>
            <a:off x="1581878" y="982134"/>
            <a:ext cx="8453906" cy="2696632"/>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lt2"/>
              </a:buClr>
              <a:buSzPts val="40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3" name="Google Shape;173;p13"/>
          <p:cNvSpPr txBox="1">
            <a:spLocks noGrp="1"/>
          </p:cNvSpPr>
          <p:nvPr>
            <p:ph type="body" idx="1"/>
          </p:nvPr>
        </p:nvSpPr>
        <p:spPr>
          <a:xfrm>
            <a:off x="1945945" y="3678766"/>
            <a:ext cx="7731219" cy="342174"/>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small">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74" name="Google Shape;174;p13"/>
          <p:cNvSpPr txBox="1">
            <a:spLocks noGrp="1"/>
          </p:cNvSpPr>
          <p:nvPr>
            <p:ph type="body" idx="2"/>
          </p:nvPr>
        </p:nvSpPr>
        <p:spPr>
          <a:xfrm>
            <a:off x="1154954" y="5029199"/>
            <a:ext cx="9244897" cy="997857"/>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75" name="Google Shape;175;p13"/>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6" name="Google Shape;176;p13"/>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7" name="Google Shape;177;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9"/>
        <p:cNvGrpSpPr/>
        <p:nvPr/>
      </p:nvGrpSpPr>
      <p:grpSpPr>
        <a:xfrm>
          <a:off x="0" y="0"/>
          <a:ext cx="0" cy="0"/>
          <a:chOff x="0" y="0"/>
          <a:chExt cx="0" cy="0"/>
        </a:xfrm>
      </p:grpSpPr>
      <p:grpSp>
        <p:nvGrpSpPr>
          <p:cNvPr id="180" name="Google Shape;180;p14"/>
          <p:cNvGrpSpPr/>
          <p:nvPr/>
        </p:nvGrpSpPr>
        <p:grpSpPr>
          <a:xfrm>
            <a:off x="0" y="0"/>
            <a:ext cx="12192000" cy="6858000"/>
            <a:chOff x="0" y="0"/>
            <a:chExt cx="12192000" cy="6858000"/>
          </a:xfrm>
        </p:grpSpPr>
        <p:sp>
          <p:nvSpPr>
            <p:cNvPr id="181" name="Google Shape;181;p1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9" name="Google Shape;189;p1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0" name="Google Shape;190;p14"/>
          <p:cNvSpPr txBox="1">
            <a:spLocks noGrp="1"/>
          </p:cNvSpPr>
          <p:nvPr>
            <p:ph type="title"/>
          </p:nvPr>
        </p:nvSpPr>
        <p:spPr>
          <a:xfrm>
            <a:off x="1154954" y="2370667"/>
            <a:ext cx="8825660" cy="1822514"/>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chemeClr val="lt2"/>
              </a:buClr>
              <a:buSzPts val="40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1" name="Google Shape;191;p14"/>
          <p:cNvSpPr txBox="1">
            <a:spLocks noGrp="1"/>
          </p:cNvSpPr>
          <p:nvPr>
            <p:ph type="body" idx="1"/>
          </p:nvPr>
        </p:nvSpPr>
        <p:spPr>
          <a:xfrm>
            <a:off x="1154954" y="5024967"/>
            <a:ext cx="8825659" cy="860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600"/>
              <a:buFont typeface="Noto Sans Symbols"/>
              <a:buNone/>
              <a:defRPr sz="20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192" name="Google Shape;192;p14"/>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3" name="Google Shape;193;p14"/>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4" name="Google Shape;194;p1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6"/>
        <p:cNvGrpSpPr/>
        <p:nvPr/>
      </p:nvGrpSpPr>
      <p:grpSpPr>
        <a:xfrm>
          <a:off x="0" y="0"/>
          <a:ext cx="0" cy="0"/>
          <a:chOff x="0" y="0"/>
          <a:chExt cx="0" cy="0"/>
        </a:xfrm>
      </p:grpSpPr>
      <p:sp>
        <p:nvSpPr>
          <p:cNvPr id="197" name="Google Shape;197;p15"/>
          <p:cNvSpPr txBox="1">
            <a:spLocks noGrp="1"/>
          </p:cNvSpPr>
          <p:nvPr>
            <p:ph type="title"/>
          </p:nvPr>
        </p:nvSpPr>
        <p:spPr>
          <a:xfrm>
            <a:off x="1154954" y="973668"/>
            <a:ext cx="8825659" cy="706964"/>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8" name="Google Shape;198;p15"/>
          <p:cNvSpPr txBox="1">
            <a:spLocks noGrp="1"/>
          </p:cNvSpPr>
          <p:nvPr>
            <p:ph type="body" idx="1"/>
          </p:nvPr>
        </p:nvSpPr>
        <p:spPr>
          <a:xfrm>
            <a:off x="1154954" y="2603502"/>
            <a:ext cx="3141878" cy="5762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199" name="Google Shape;199;p15"/>
          <p:cNvSpPr txBox="1">
            <a:spLocks noGrp="1"/>
          </p:cNvSpPr>
          <p:nvPr>
            <p:ph type="body" idx="2"/>
          </p:nvPr>
        </p:nvSpPr>
        <p:spPr>
          <a:xfrm>
            <a:off x="1154953" y="3179764"/>
            <a:ext cx="3141879" cy="28472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200" name="Google Shape;200;p15"/>
          <p:cNvSpPr txBox="1">
            <a:spLocks noGrp="1"/>
          </p:cNvSpPr>
          <p:nvPr>
            <p:ph type="body" idx="3"/>
          </p:nvPr>
        </p:nvSpPr>
        <p:spPr>
          <a:xfrm>
            <a:off x="4512721" y="2603500"/>
            <a:ext cx="3147009" cy="5762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01" name="Google Shape;201;p15"/>
          <p:cNvSpPr txBox="1">
            <a:spLocks noGrp="1"/>
          </p:cNvSpPr>
          <p:nvPr>
            <p:ph type="body" idx="4"/>
          </p:nvPr>
        </p:nvSpPr>
        <p:spPr>
          <a:xfrm>
            <a:off x="4512721" y="3179763"/>
            <a:ext cx="3147009" cy="28472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202" name="Google Shape;202;p15"/>
          <p:cNvSpPr txBox="1">
            <a:spLocks noGrp="1"/>
          </p:cNvSpPr>
          <p:nvPr>
            <p:ph type="body" idx="5"/>
          </p:nvPr>
        </p:nvSpPr>
        <p:spPr>
          <a:xfrm>
            <a:off x="7888135" y="2603501"/>
            <a:ext cx="3145730" cy="5762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03" name="Google Shape;203;p15"/>
          <p:cNvSpPr txBox="1">
            <a:spLocks noGrp="1"/>
          </p:cNvSpPr>
          <p:nvPr>
            <p:ph type="body" idx="6"/>
          </p:nvPr>
        </p:nvSpPr>
        <p:spPr>
          <a:xfrm>
            <a:off x="7888329" y="3179762"/>
            <a:ext cx="3145536" cy="28472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cxnSp>
        <p:nvCxnSpPr>
          <p:cNvPr id="204" name="Google Shape;204;p15"/>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5" name="Google Shape;205;p15"/>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6" name="Google Shape;206;p15"/>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7" name="Google Shape;207;p15"/>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8" name="Google Shape;208;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9"/>
        <p:cNvGrpSpPr/>
        <p:nvPr/>
      </p:nvGrpSpPr>
      <p:grpSpPr>
        <a:xfrm>
          <a:off x="0" y="0"/>
          <a:ext cx="0" cy="0"/>
          <a:chOff x="0" y="0"/>
          <a:chExt cx="0" cy="0"/>
        </a:xfrm>
      </p:grpSpPr>
      <p:sp>
        <p:nvSpPr>
          <p:cNvPr id="210" name="Google Shape;210;p16"/>
          <p:cNvSpPr txBox="1">
            <a:spLocks noGrp="1"/>
          </p:cNvSpPr>
          <p:nvPr>
            <p:ph type="title"/>
          </p:nvPr>
        </p:nvSpPr>
        <p:spPr>
          <a:xfrm>
            <a:off x="1154954" y="973668"/>
            <a:ext cx="8825659" cy="706964"/>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11" name="Google Shape;211;p16"/>
          <p:cNvSpPr txBox="1">
            <a:spLocks noGrp="1"/>
          </p:cNvSpPr>
          <p:nvPr>
            <p:ph type="body" idx="1"/>
          </p:nvPr>
        </p:nvSpPr>
        <p:spPr>
          <a:xfrm>
            <a:off x="1154954" y="4532844"/>
            <a:ext cx="3050438" cy="5762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12" name="Google Shape;212;p16"/>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13" name="Google Shape;213;p16"/>
          <p:cNvSpPr txBox="1">
            <a:spLocks noGrp="1"/>
          </p:cNvSpPr>
          <p:nvPr>
            <p:ph type="body" idx="3"/>
          </p:nvPr>
        </p:nvSpPr>
        <p:spPr>
          <a:xfrm>
            <a:off x="1154954" y="5109106"/>
            <a:ext cx="3050438" cy="91795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214" name="Google Shape;214;p16"/>
          <p:cNvSpPr txBox="1">
            <a:spLocks noGrp="1"/>
          </p:cNvSpPr>
          <p:nvPr>
            <p:ph type="body" idx="4"/>
          </p:nvPr>
        </p:nvSpPr>
        <p:spPr>
          <a:xfrm>
            <a:off x="4568865" y="4532844"/>
            <a:ext cx="3050438" cy="576263"/>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15" name="Google Shape;215;p16"/>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16" name="Google Shape;216;p16"/>
          <p:cNvSpPr txBox="1">
            <a:spLocks noGrp="1"/>
          </p:cNvSpPr>
          <p:nvPr>
            <p:ph type="body" idx="6"/>
          </p:nvPr>
        </p:nvSpPr>
        <p:spPr>
          <a:xfrm>
            <a:off x="4570172" y="5109105"/>
            <a:ext cx="3050438" cy="91795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217" name="Google Shape;217;p16"/>
          <p:cNvSpPr txBox="1">
            <a:spLocks noGrp="1"/>
          </p:cNvSpPr>
          <p:nvPr>
            <p:ph type="body" idx="7"/>
          </p:nvPr>
        </p:nvSpPr>
        <p:spPr>
          <a:xfrm>
            <a:off x="7982775" y="4532845"/>
            <a:ext cx="3051095" cy="5762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EE52A4"/>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18" name="Google Shape;218;p16"/>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19" name="Google Shape;219;p16"/>
          <p:cNvSpPr txBox="1">
            <a:spLocks noGrp="1"/>
          </p:cNvSpPr>
          <p:nvPr>
            <p:ph type="body" idx="9"/>
          </p:nvPr>
        </p:nvSpPr>
        <p:spPr>
          <a:xfrm>
            <a:off x="7982775" y="5109104"/>
            <a:ext cx="3051096" cy="91795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cxnSp>
        <p:nvCxnSpPr>
          <p:cNvPr id="220" name="Google Shape;220;p16"/>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21" name="Google Shape;221;p16"/>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22" name="Google Shape;222;p16"/>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16"/>
          <p:cNvSpPr txBox="1">
            <a:spLocks noGrp="1"/>
          </p:cNvSpPr>
          <p:nvPr>
            <p:ph type="ftr" idx="11"/>
          </p:nvPr>
        </p:nvSpPr>
        <p:spPr>
          <a:xfrm>
            <a:off x="561111" y="6391838"/>
            <a:ext cx="3644282"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a:solidFill>
                  <a:schemeClr val="lt1"/>
                </a:solidFill>
                <a:latin typeface="Century Gothic"/>
                <a:ea typeface="Century Gothic"/>
                <a:cs typeface="Century Gothic"/>
                <a:sym typeface="Century Gothic"/>
              </a:defRPr>
            </a:lvl1pPr>
            <a:lvl2pPr marL="0" marR="0" lvl="1" indent="0" algn="ctr" rtl="0">
              <a:spcBef>
                <a:spcPts val="0"/>
              </a:spcBef>
              <a:buNone/>
              <a:defRPr sz="2800" b="0" i="0">
                <a:solidFill>
                  <a:schemeClr val="lt1"/>
                </a:solidFill>
                <a:latin typeface="Century Gothic"/>
                <a:ea typeface="Century Gothic"/>
                <a:cs typeface="Century Gothic"/>
                <a:sym typeface="Century Gothic"/>
              </a:defRPr>
            </a:lvl2pPr>
            <a:lvl3pPr marL="0" marR="0" lvl="2" indent="0" algn="ctr" rtl="0">
              <a:spcBef>
                <a:spcPts val="0"/>
              </a:spcBef>
              <a:buNone/>
              <a:defRPr sz="2800" b="0" i="0">
                <a:solidFill>
                  <a:schemeClr val="lt1"/>
                </a:solidFill>
                <a:latin typeface="Century Gothic"/>
                <a:ea typeface="Century Gothic"/>
                <a:cs typeface="Century Gothic"/>
                <a:sym typeface="Century Gothic"/>
              </a:defRPr>
            </a:lvl3pPr>
            <a:lvl4pPr marL="0" marR="0" lvl="3" indent="0" algn="ctr" rtl="0">
              <a:spcBef>
                <a:spcPts val="0"/>
              </a:spcBef>
              <a:buNone/>
              <a:defRPr sz="2800" b="0" i="0">
                <a:solidFill>
                  <a:schemeClr val="lt1"/>
                </a:solidFill>
                <a:latin typeface="Century Gothic"/>
                <a:ea typeface="Century Gothic"/>
                <a:cs typeface="Century Gothic"/>
                <a:sym typeface="Century Gothic"/>
              </a:defRPr>
            </a:lvl4pPr>
            <a:lvl5pPr marL="0" marR="0" lvl="4" indent="0" algn="ctr" rtl="0">
              <a:spcBef>
                <a:spcPts val="0"/>
              </a:spcBef>
              <a:buNone/>
              <a:defRPr sz="2800" b="0" i="0">
                <a:solidFill>
                  <a:schemeClr val="lt1"/>
                </a:solidFill>
                <a:latin typeface="Century Gothic"/>
                <a:ea typeface="Century Gothic"/>
                <a:cs typeface="Century Gothic"/>
                <a:sym typeface="Century Gothic"/>
              </a:defRPr>
            </a:lvl5pPr>
            <a:lvl6pPr marL="0" marR="0" lvl="5" indent="0" algn="ctr" rtl="0">
              <a:spcBef>
                <a:spcPts val="0"/>
              </a:spcBef>
              <a:buNone/>
              <a:defRPr sz="2800" b="0" i="0">
                <a:solidFill>
                  <a:schemeClr val="lt1"/>
                </a:solidFill>
                <a:latin typeface="Century Gothic"/>
                <a:ea typeface="Century Gothic"/>
                <a:cs typeface="Century Gothic"/>
                <a:sym typeface="Century Gothic"/>
              </a:defRPr>
            </a:lvl6pPr>
            <a:lvl7pPr marL="0" marR="0" lvl="6" indent="0" algn="ctr" rtl="0">
              <a:spcBef>
                <a:spcPts val="0"/>
              </a:spcBef>
              <a:buNone/>
              <a:defRPr sz="2800" b="0" i="0">
                <a:solidFill>
                  <a:schemeClr val="lt1"/>
                </a:solidFill>
                <a:latin typeface="Century Gothic"/>
                <a:ea typeface="Century Gothic"/>
                <a:cs typeface="Century Gothic"/>
                <a:sym typeface="Century Gothic"/>
              </a:defRPr>
            </a:lvl7pPr>
            <a:lvl8pPr marL="0" marR="0" lvl="7" indent="0" algn="ctr" rtl="0">
              <a:spcBef>
                <a:spcPts val="0"/>
              </a:spcBef>
              <a:buNone/>
              <a:defRPr sz="2800" b="0" i="0">
                <a:solidFill>
                  <a:schemeClr val="lt1"/>
                </a:solidFill>
                <a:latin typeface="Century Gothic"/>
                <a:ea typeface="Century Gothic"/>
                <a:cs typeface="Century Gothic"/>
                <a:sym typeface="Century Gothic"/>
              </a:defRPr>
            </a:lvl8pPr>
            <a:lvl9pPr marL="0" marR="0" lvl="8" indent="0" algn="ctr" rtl="0">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12192000" cy="6858000"/>
            <a:chOff x="0" y="0"/>
            <a:chExt cx="12192000" cy="6858000"/>
          </a:xfrm>
        </p:grpSpPr>
        <p:sp>
          <p:nvSpPr>
            <p:cNvPr id="11" name="Google Shape;11;p1"/>
            <p:cNvSpPr/>
            <p:nvPr/>
          </p:nvSpPr>
          <p:spPr>
            <a:xfrm>
              <a:off x="0" y="0"/>
              <a:ext cx="12192000" cy="6858000"/>
            </a:xfrm>
            <a:prstGeom prst="rect">
              <a:avLst/>
            </a:prstGeom>
            <a:blipFill rotWithShape="1">
              <a:blip r:embed="rId1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 name="Google Shape;20;p1"/>
          <p:cNvSpPr txBox="1">
            <a:spLocks noGrp="1"/>
          </p:cNvSpPr>
          <p:nvPr>
            <p:ph type="title"/>
          </p:nvPr>
        </p:nvSpPr>
        <p:spPr>
          <a:xfrm>
            <a:off x="1154954" y="973668"/>
            <a:ext cx="8761413" cy="706964"/>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1" name="Google Shape;21;p1"/>
          <p:cNvSpPr txBox="1">
            <a:spLocks noGrp="1"/>
          </p:cNvSpPr>
          <p:nvPr>
            <p:ph type="body" idx="1"/>
          </p:nvPr>
        </p:nvSpPr>
        <p:spPr>
          <a:xfrm>
            <a:off x="1154954" y="2603500"/>
            <a:ext cx="8761413" cy="3416300"/>
          </a:xfrm>
          <a:prstGeom prst="rect">
            <a:avLst/>
          </a:prstGeom>
          <a:noFill/>
          <a:ln>
            <a:noFill/>
          </a:ln>
        </p:spPr>
        <p:txBody>
          <a:bodyPr spcFirstLastPara="1" wrap="square" lIns="91425" tIns="91425" rIns="91425" bIns="91425" anchor="t"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2" name="Google Shape;22;p1"/>
          <p:cNvSpPr txBox="1">
            <a:spLocks noGrp="1"/>
          </p:cNvSpPr>
          <p:nvPr>
            <p:ph type="dt" idx="10"/>
          </p:nvPr>
        </p:nvSpPr>
        <p:spPr>
          <a:xfrm>
            <a:off x="10653104" y="6391838"/>
            <a:ext cx="990599" cy="304799"/>
          </a:xfrm>
          <a:prstGeom prst="rect">
            <a:avLst/>
          </a:prstGeom>
          <a:noFill/>
          <a:ln>
            <a:noFill/>
          </a:ln>
        </p:spPr>
        <p:txBody>
          <a:bodyPr spcFirstLastPara="1" wrap="square" lIns="91425" tIns="91425" rIns="91425" bIns="91425"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3" name="Google Shape;23;p1"/>
          <p:cNvSpPr txBox="1">
            <a:spLocks noGrp="1"/>
          </p:cNvSpPr>
          <p:nvPr>
            <p:ph type="ftr" idx="11"/>
          </p:nvPr>
        </p:nvSpPr>
        <p:spPr>
          <a:xfrm>
            <a:off x="561110" y="6391838"/>
            <a:ext cx="3859795" cy="304801"/>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 name="Google Shape;24;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9"/>
          <p:cNvSpPr txBox="1"/>
          <p:nvPr/>
        </p:nvSpPr>
        <p:spPr>
          <a:xfrm>
            <a:off x="2294867" y="4019788"/>
            <a:ext cx="6821606" cy="400110"/>
          </a:xfrm>
          <a:prstGeom prst="rect">
            <a:avLst/>
          </a:prstGeom>
          <a:noFill/>
          <a:ln>
            <a:noFill/>
          </a:ln>
        </p:spPr>
        <p:txBody>
          <a:bodyPr spcFirstLastPara="1" wrap="square" lIns="91425" tIns="45700" rIns="91425" bIns="45700" anchor="t" anchorCtr="0">
            <a:noAutofit/>
          </a:bodyPr>
          <a:lstStyle/>
          <a:p>
            <a:pPr lvl="0" algn="ctr"/>
            <a:r>
              <a:rPr lang="en-US" sz="2000" b="1" dirty="0">
                <a:solidFill>
                  <a:schemeClr val="accent1"/>
                </a:solidFill>
                <a:latin typeface="Times New Roman" pitchFamily="18" charset="0"/>
                <a:ea typeface="Century Gothic"/>
                <a:cs typeface="Times New Roman" pitchFamily="18" charset="0"/>
                <a:sym typeface="Century Gothic"/>
              </a:rPr>
              <a:t>Department  of Computer </a:t>
            </a:r>
            <a:r>
              <a:rPr lang="en-US" sz="2000" b="1" i="0" u="none" strike="noStrike" cap="none" dirty="0">
                <a:solidFill>
                  <a:schemeClr val="accent1"/>
                </a:solidFill>
                <a:latin typeface="Times New Roman" pitchFamily="18" charset="0"/>
                <a:ea typeface="Century Gothic"/>
                <a:cs typeface="Times New Roman" pitchFamily="18" charset="0"/>
                <a:sym typeface="Century Gothic"/>
              </a:rPr>
              <a:t>Science and Engineering</a:t>
            </a:r>
          </a:p>
          <a:p>
            <a:pPr marL="0" marR="0" lvl="0" indent="0" algn="ctr" rtl="0">
              <a:spcBef>
                <a:spcPts val="0"/>
              </a:spcBef>
              <a:spcAft>
                <a:spcPts val="0"/>
              </a:spcAft>
              <a:buNone/>
            </a:pPr>
            <a:r>
              <a:rPr lang="en-US" sz="2000" b="1" dirty="0">
                <a:solidFill>
                  <a:schemeClr val="accent1"/>
                </a:solidFill>
                <a:latin typeface="Times New Roman" pitchFamily="18" charset="0"/>
                <a:ea typeface="Century Gothic"/>
                <a:cs typeface="Times New Roman" pitchFamily="18" charset="0"/>
                <a:sym typeface="Century Gothic"/>
              </a:rPr>
              <a:t>M. Tech. (CSE &amp; CS-IS)</a:t>
            </a:r>
            <a:r>
              <a:rPr lang="en-US" sz="2000" b="1" i="0" u="none" strike="noStrike" cap="none" dirty="0">
                <a:solidFill>
                  <a:schemeClr val="accent1"/>
                </a:solidFill>
                <a:latin typeface="Times New Roman" pitchFamily="18" charset="0"/>
                <a:ea typeface="Century Gothic"/>
                <a:cs typeface="Times New Roman" pitchFamily="18" charset="0"/>
                <a:sym typeface="Century Gothic"/>
              </a:rPr>
              <a:t> </a:t>
            </a:r>
            <a:endParaRPr dirty="0">
              <a:latin typeface="Times New Roman" pitchFamily="18" charset="0"/>
              <a:cs typeface="Times New Roman" pitchFamily="18" charset="0"/>
            </a:endParaRPr>
          </a:p>
        </p:txBody>
      </p:sp>
      <p:sp>
        <p:nvSpPr>
          <p:cNvPr id="255" name="Google Shape;255;p19"/>
          <p:cNvSpPr txBox="1"/>
          <p:nvPr/>
        </p:nvSpPr>
        <p:spPr>
          <a:xfrm>
            <a:off x="3725450" y="144997"/>
            <a:ext cx="3960440"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rgbClr val="B31166"/>
                </a:solidFill>
                <a:latin typeface="Times New Roman" pitchFamily="18" charset="0"/>
                <a:cs typeface="Times New Roman" pitchFamily="18" charset="0"/>
              </a:rPr>
              <a:t>M. Tech. Project Seminar</a:t>
            </a:r>
            <a:endParaRPr dirty="0">
              <a:solidFill>
                <a:srgbClr val="B31166"/>
              </a:solidFill>
              <a:latin typeface="Times New Roman" pitchFamily="18" charset="0"/>
              <a:cs typeface="Times New Roman" pitchFamily="18" charset="0"/>
            </a:endParaRPr>
          </a:p>
        </p:txBody>
      </p:sp>
      <p:sp>
        <p:nvSpPr>
          <p:cNvPr id="256" name="Google Shape;256;p19"/>
          <p:cNvSpPr txBox="1"/>
          <p:nvPr/>
        </p:nvSpPr>
        <p:spPr>
          <a:xfrm>
            <a:off x="2927648" y="628530"/>
            <a:ext cx="5638800" cy="907460"/>
          </a:xfrm>
          <a:prstGeom prst="rect">
            <a:avLst/>
          </a:prstGeom>
          <a:noFill/>
          <a:ln>
            <a:noFill/>
          </a:ln>
        </p:spPr>
        <p:txBody>
          <a:bodyPr spcFirstLastPara="1" wrap="square" lIns="91425" tIns="45700" rIns="91425" bIns="45700" anchor="t" anchorCtr="0">
            <a:noAutofit/>
          </a:bodyPr>
          <a:lstStyle/>
          <a:p>
            <a:pPr algn="ctr"/>
            <a:r>
              <a:rPr lang="en-US" sz="2800" i="0" u="none" strike="noStrike" baseline="0" dirty="0">
                <a:solidFill>
                  <a:srgbClr val="B31166"/>
                </a:solidFill>
                <a:latin typeface="Times New Roman" panose="02020603050405020304" pitchFamily="18" charset="0"/>
              </a:rPr>
              <a:t> Epilepsy seizure detection in EEG signal using Deep Learning</a:t>
            </a:r>
            <a:endParaRPr sz="2000" dirty="0">
              <a:solidFill>
                <a:srgbClr val="B31166"/>
              </a:solidFill>
              <a:latin typeface="Times New Roman" pitchFamily="18" charset="0"/>
              <a:cs typeface="Times New Roman" pitchFamily="18" charset="0"/>
            </a:endParaRPr>
          </a:p>
        </p:txBody>
      </p:sp>
      <p:sp>
        <p:nvSpPr>
          <p:cNvPr id="257" name="Google Shape;257;p19"/>
          <p:cNvSpPr txBox="1"/>
          <p:nvPr/>
        </p:nvSpPr>
        <p:spPr>
          <a:xfrm>
            <a:off x="609443" y="4881732"/>
            <a:ext cx="4503761"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i="0" u="none" strike="noStrike" cap="none" dirty="0">
                <a:solidFill>
                  <a:srgbClr val="590833"/>
                </a:solidFill>
                <a:latin typeface="Times New Roman" pitchFamily="18" charset="0"/>
                <a:ea typeface="Century Gothic"/>
                <a:cs typeface="Times New Roman" pitchFamily="18" charset="0"/>
                <a:sym typeface="Century Gothic"/>
              </a:rPr>
              <a:t> </a:t>
            </a:r>
            <a:r>
              <a:rPr lang="en-US" sz="2000" b="1" i="0" u="none" strike="noStrike" cap="none" dirty="0">
                <a:solidFill>
                  <a:srgbClr val="BC1B4B"/>
                </a:solidFill>
                <a:latin typeface="Times New Roman" pitchFamily="18" charset="0"/>
                <a:ea typeface="Century Gothic"/>
                <a:cs typeface="Times New Roman" pitchFamily="18" charset="0"/>
                <a:sym typeface="Century Gothic"/>
              </a:rPr>
              <a:t>Supervised By :- </a:t>
            </a:r>
            <a:endParaRPr dirty="0">
              <a:latin typeface="Times New Roman" pitchFamily="18" charset="0"/>
              <a:cs typeface="Times New Roman" pitchFamily="18" charset="0"/>
            </a:endParaRPr>
          </a:p>
          <a:p>
            <a:pPr lvl="0"/>
            <a:r>
              <a:rPr lang="en-US" sz="2000" b="1" dirty="0">
                <a:solidFill>
                  <a:schemeClr val="dk1"/>
                </a:solidFill>
                <a:latin typeface="Times New Roman" pitchFamily="18" charset="0"/>
                <a:ea typeface="Century Gothic"/>
                <a:cs typeface="Times New Roman" pitchFamily="18" charset="0"/>
                <a:sym typeface="Century Gothic"/>
              </a:rPr>
              <a:t>Dr. </a:t>
            </a:r>
            <a:r>
              <a:rPr lang="en-US" sz="2000" b="1" dirty="0">
                <a:latin typeface="Times New Roman" pitchFamily="18" charset="0"/>
                <a:cs typeface="Times New Roman" pitchFamily="18" charset="0"/>
              </a:rPr>
              <a:t>Haider Banka</a:t>
            </a:r>
          </a:p>
          <a:p>
            <a:pPr lvl="0"/>
            <a:r>
              <a:rPr lang="en-US" sz="1800" b="1" dirty="0">
                <a:solidFill>
                  <a:schemeClr val="dk1"/>
                </a:solidFill>
                <a:latin typeface="Times New Roman" pitchFamily="18" charset="0"/>
                <a:ea typeface="Century Gothic"/>
                <a:cs typeface="Times New Roman" pitchFamily="18" charset="0"/>
                <a:sym typeface="Century Gothic"/>
              </a:rPr>
              <a:t>Associate Professor</a:t>
            </a:r>
            <a:endParaRPr sz="2000" b="1" dirty="0">
              <a:solidFill>
                <a:schemeClr val="dk1"/>
              </a:solidFill>
              <a:latin typeface="Times New Roman" pitchFamily="18" charset="0"/>
              <a:ea typeface="Century Gothic"/>
              <a:cs typeface="Times New Roman" pitchFamily="18" charset="0"/>
              <a:sym typeface="Century Gothic"/>
            </a:endParaRPr>
          </a:p>
          <a:p>
            <a:pPr marL="0" marR="0" lvl="0" indent="0" algn="l" rtl="0">
              <a:spcBef>
                <a:spcPts val="0"/>
              </a:spcBef>
              <a:spcAft>
                <a:spcPts val="0"/>
              </a:spcAft>
              <a:buNone/>
            </a:pPr>
            <a:r>
              <a:rPr lang="en-US" sz="2000" b="1" dirty="0">
                <a:solidFill>
                  <a:schemeClr val="dk1"/>
                </a:solidFill>
                <a:latin typeface="Times New Roman" pitchFamily="18" charset="0"/>
                <a:ea typeface="Century Gothic"/>
                <a:cs typeface="Times New Roman" pitchFamily="18" charset="0"/>
                <a:sym typeface="Century Gothic"/>
              </a:rPr>
              <a:t>Computer Science &amp; Engineering</a:t>
            </a:r>
            <a:endParaRPr dirty="0">
              <a:latin typeface="Times New Roman" pitchFamily="18" charset="0"/>
              <a:cs typeface="Times New Roman" pitchFamily="18" charset="0"/>
            </a:endParaRPr>
          </a:p>
        </p:txBody>
      </p:sp>
      <p:sp>
        <p:nvSpPr>
          <p:cNvPr id="258" name="Google Shape;258;p19"/>
          <p:cNvSpPr txBox="1"/>
          <p:nvPr/>
        </p:nvSpPr>
        <p:spPr>
          <a:xfrm>
            <a:off x="8780319" y="4881732"/>
            <a:ext cx="2991758"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BC1B4B"/>
                </a:solidFill>
                <a:latin typeface="Times New Roman" pitchFamily="18" charset="0"/>
                <a:ea typeface="Century Gothic"/>
                <a:cs typeface="Times New Roman" pitchFamily="18" charset="0"/>
                <a:sym typeface="Century Gothic"/>
              </a:rPr>
              <a:t>Submitted By :-</a:t>
            </a:r>
            <a:endParaRPr dirty="0">
              <a:latin typeface="Times New Roman" pitchFamily="18" charset="0"/>
              <a:cs typeface="Times New Roman" pitchFamily="18" charset="0"/>
            </a:endParaRPr>
          </a:p>
          <a:p>
            <a:pPr lvl="0"/>
            <a:r>
              <a:rPr lang="en-US" sz="2000" dirty="0">
                <a:solidFill>
                  <a:schemeClr val="dk1"/>
                </a:solidFill>
                <a:latin typeface="Times New Roman" pitchFamily="18" charset="0"/>
                <a:ea typeface="Century Gothic"/>
                <a:cs typeface="Times New Roman" pitchFamily="18" charset="0"/>
                <a:sym typeface="Century Gothic"/>
              </a:rPr>
              <a:t>Harsh Yadav</a:t>
            </a:r>
          </a:p>
          <a:p>
            <a:pPr lvl="0"/>
            <a:r>
              <a:rPr lang="en-US" sz="2000" dirty="0">
                <a:solidFill>
                  <a:schemeClr val="dk1"/>
                </a:solidFill>
                <a:latin typeface="Times New Roman" pitchFamily="18" charset="0"/>
                <a:ea typeface="Century Gothic"/>
                <a:cs typeface="Times New Roman" pitchFamily="18" charset="0"/>
                <a:sym typeface="Century Gothic"/>
              </a:rPr>
              <a:t>19MT0153</a:t>
            </a:r>
          </a:p>
        </p:txBody>
      </p:sp>
      <p:sp>
        <p:nvSpPr>
          <p:cNvPr id="259" name="Google Shape;259;p19"/>
          <p:cNvSpPr txBox="1"/>
          <p:nvPr/>
        </p:nvSpPr>
        <p:spPr>
          <a:xfrm>
            <a:off x="4626590" y="1661326"/>
            <a:ext cx="254026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590833"/>
                </a:solidFill>
                <a:latin typeface="Times New Roman" pitchFamily="18" charset="0"/>
                <a:ea typeface="Century Gothic"/>
                <a:cs typeface="Times New Roman" pitchFamily="18" charset="0"/>
                <a:sym typeface="Century Gothic"/>
              </a:rPr>
              <a:t>Session (2020-21)</a:t>
            </a:r>
            <a:endParaRPr dirty="0">
              <a:latin typeface="Times New Roman" pitchFamily="18" charset="0"/>
              <a:cs typeface="Times New Roman" pitchFamily="18" charset="0"/>
            </a:endParaRPr>
          </a:p>
        </p:txBody>
      </p:sp>
      <p:pic>
        <p:nvPicPr>
          <p:cNvPr id="1026" name="Picture 2" descr="Indian Institute of Technology (Indian School of Mines), Dhanbad 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990" y="2061436"/>
            <a:ext cx="1993360" cy="21037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422156" y="350011"/>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3e. Keywords Explanation</a:t>
            </a:r>
            <a:endParaRPr dirty="0">
              <a:latin typeface="Times New Roman" pitchFamily="18" charset="0"/>
              <a:cs typeface="Times New Roman" pitchFamily="18" charset="0"/>
            </a:endParaRPr>
          </a:p>
        </p:txBody>
      </p:sp>
      <p:sp>
        <p:nvSpPr>
          <p:cNvPr id="480" name="Google Shape;480;p30"/>
          <p:cNvSpPr txBox="1"/>
          <p:nvPr/>
        </p:nvSpPr>
        <p:spPr>
          <a:xfrm>
            <a:off x="263353" y="1124744"/>
            <a:ext cx="4464496" cy="637681"/>
          </a:xfrm>
          <a:prstGeom prst="rect">
            <a:avLst/>
          </a:prstGeom>
          <a:noFill/>
          <a:ln>
            <a:noFill/>
          </a:ln>
        </p:spPr>
        <p:txBody>
          <a:bodyPr spcFirstLastPara="1" wrap="square" lIns="91425" tIns="45700" rIns="91425" bIns="45700" anchor="t" anchorCtr="0">
            <a:noAutofit/>
          </a:bodyPr>
          <a:lstStyle/>
          <a:p>
            <a:pPr marR="0" lvl="0" algn="just" rtl="0">
              <a:lnSpc>
                <a:spcPct val="150000"/>
              </a:lnSpc>
              <a:spcBef>
                <a:spcPts val="0"/>
              </a:spcBef>
              <a:spcAft>
                <a:spcPts val="0"/>
              </a:spcAft>
            </a:pPr>
            <a:r>
              <a:rPr lang="en-US" sz="1800" b="1" dirty="0">
                <a:solidFill>
                  <a:schemeClr val="dk1"/>
                </a:solidFill>
                <a:latin typeface="Times New Roman" pitchFamily="18" charset="0"/>
                <a:ea typeface="Century Gothic"/>
                <a:cs typeface="Times New Roman" pitchFamily="18" charset="0"/>
                <a:sym typeface="Century Gothic"/>
              </a:rPr>
              <a:t>5. Bidirectional RNN (BRNN)</a:t>
            </a: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
        <p:nvSpPr>
          <p:cNvPr id="4" name="TextBox 3">
            <a:extLst>
              <a:ext uri="{FF2B5EF4-FFF2-40B4-BE49-F238E27FC236}">
                <a16:creationId xmlns:a16="http://schemas.microsoft.com/office/drawing/2014/main" id="{55F0308B-C7DF-437A-A918-E7A8D2636BA9}"/>
              </a:ext>
            </a:extLst>
          </p:cNvPr>
          <p:cNvSpPr txBox="1"/>
          <p:nvPr/>
        </p:nvSpPr>
        <p:spPr>
          <a:xfrm>
            <a:off x="8112224" y="5615437"/>
            <a:ext cx="4276040" cy="338554"/>
          </a:xfrm>
          <a:prstGeom prst="rect">
            <a:avLst/>
          </a:prstGeom>
          <a:noFill/>
        </p:spPr>
        <p:txBody>
          <a:bodyPr wrap="square" rtlCol="0">
            <a:spAutoFit/>
          </a:bodyPr>
          <a:lstStyle/>
          <a:p>
            <a:r>
              <a:rPr lang="en-US" sz="1600" b="1" i="0" dirty="0">
                <a:solidFill>
                  <a:srgbClr val="B31166"/>
                </a:solidFill>
                <a:effectLst/>
                <a:latin typeface="Times New Roman" panose="02020603050405020304" pitchFamily="18" charset="0"/>
                <a:cs typeface="Times New Roman" panose="02020603050405020304" pitchFamily="18" charset="0"/>
              </a:rPr>
              <a:t>Fig 2: Architecture of BRNN </a:t>
            </a:r>
            <a:endParaRPr lang="en-US" sz="1600" dirty="0">
              <a:solidFill>
                <a:srgbClr val="B31166"/>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06DA2CF-6417-421D-A18D-6B7A21BB00B7}"/>
              </a:ext>
            </a:extLst>
          </p:cNvPr>
          <p:cNvSpPr txBox="1"/>
          <p:nvPr/>
        </p:nvSpPr>
        <p:spPr>
          <a:xfrm>
            <a:off x="191344" y="1628800"/>
            <a:ext cx="6888088" cy="5324535"/>
          </a:xfrm>
          <a:prstGeom prst="rect">
            <a:avLst/>
          </a:prstGeom>
          <a:noFill/>
        </p:spPr>
        <p:txBody>
          <a:bodyPr wrap="square" rtlCol="0">
            <a:spAutoFit/>
          </a:bodyPr>
          <a:lstStyle/>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Bidirectional recurrent neural networks (BRNN) connect two hidden layers running in opposite directions to a single output (allowing them to receive information from both past and future states).</a:t>
            </a:r>
          </a:p>
          <a:p>
            <a:pPr algn="just"/>
            <a:endParaRPr lang="en-US" sz="1800" dirty="0">
              <a:latin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 The input sequence is fed in normal time order for one network, and in reverse time order for another.</a:t>
            </a:r>
          </a:p>
          <a:p>
            <a:pPr marL="285750" indent="-285750" algn="just">
              <a:buFont typeface="Arial" panose="020B0604020202020204" pitchFamily="34" charset="0"/>
              <a:buChar char="•"/>
            </a:pPr>
            <a:endParaRPr lang="en-US" sz="1800" dirty="0">
              <a:latin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 The outputs of the two networks are usually concatenated or added at each time step. This structure allows the networks to have both backward and forward information about the sequence at every time step .</a:t>
            </a:r>
          </a:p>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We can use either Bidirectional LSTM or Bidirectional GRU.</a:t>
            </a:r>
          </a:p>
          <a:p>
            <a:pPr marL="285750" indent="-285750" algn="just">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Ex: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 love apple……..they make best electronic gadget.”	          </a:t>
            </a:r>
            <a:r>
              <a:rPr lang="en-US" sz="1800" b="0" i="0" dirty="0">
                <a:effectLst/>
                <a:latin typeface="Times New Roman" panose="02020603050405020304" pitchFamily="18" charset="0"/>
                <a:cs typeface="Times New Roman" panose="02020603050405020304" pitchFamily="18" charset="0"/>
              </a:rPr>
              <a:t>Clearly the end of the phrase (if available) conveys significant information about which word “apple”, hence in this case we will  need Bidirection</a:t>
            </a:r>
            <a:r>
              <a:rPr lang="en-US" sz="1800" dirty="0">
                <a:latin typeface="Times New Roman" panose="02020603050405020304" pitchFamily="18" charset="0"/>
                <a:cs typeface="Times New Roman" panose="02020603050405020304" pitchFamily="18" charset="0"/>
              </a:rPr>
              <a:t>al RNN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214EB5D-BAB0-43DD-AFA3-F7CF342004A8}"/>
              </a:ext>
            </a:extLst>
          </p:cNvPr>
          <p:cNvPicPr>
            <a:picLocks noChangeAspect="1"/>
          </p:cNvPicPr>
          <p:nvPr/>
        </p:nvPicPr>
        <p:blipFill>
          <a:blip r:embed="rId3"/>
          <a:stretch>
            <a:fillRect/>
          </a:stretch>
        </p:blipFill>
        <p:spPr>
          <a:xfrm>
            <a:off x="7248128" y="1124744"/>
            <a:ext cx="4533900" cy="4352925"/>
          </a:xfrm>
          <a:prstGeom prst="rect">
            <a:avLst/>
          </a:prstGeom>
        </p:spPr>
      </p:pic>
    </p:spTree>
    <p:extLst>
      <p:ext uri="{BB962C8B-B14F-4D97-AF65-F5344CB8AC3E}">
        <p14:creationId xmlns:p14="http://schemas.microsoft.com/office/powerpoint/2010/main" val="3809903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4. Dataset</a:t>
            </a:r>
            <a:endParaRPr dirty="0">
              <a:latin typeface="Times New Roman" pitchFamily="18" charset="0"/>
              <a:cs typeface="Times New Roman" pitchFamily="18" charset="0"/>
            </a:endParaRPr>
          </a:p>
        </p:txBody>
      </p:sp>
      <p:sp>
        <p:nvSpPr>
          <p:cNvPr id="480" name="Google Shape;480;p30"/>
          <p:cNvSpPr txBox="1"/>
          <p:nvPr/>
        </p:nvSpPr>
        <p:spPr>
          <a:xfrm>
            <a:off x="263352" y="1124744"/>
            <a:ext cx="11665295" cy="915322"/>
          </a:xfrm>
          <a:prstGeom prst="rect">
            <a:avLst/>
          </a:prstGeom>
          <a:noFill/>
          <a:ln>
            <a:noFill/>
          </a:ln>
        </p:spPr>
        <p:txBody>
          <a:bodyPr spcFirstLastPara="1" wrap="square" lIns="91425" tIns="45700" rIns="91425" bIns="45700" anchor="t" anchorCtr="0">
            <a:noAutofit/>
          </a:bodyPr>
          <a:lstStyle/>
          <a:p>
            <a:r>
              <a:rPr lang="en-US" sz="1800" b="1" i="0" u="none" strike="noStrike" baseline="0" dirty="0">
                <a:solidFill>
                  <a:srgbClr val="000000"/>
                </a:solidFill>
                <a:latin typeface="Times New Roman" panose="02020603050405020304" pitchFamily="18" charset="0"/>
              </a:rPr>
              <a:t>Dataset: </a:t>
            </a:r>
            <a:r>
              <a:rPr lang="en-US" sz="1800" b="0" i="0" u="none" strike="noStrike" baseline="0" dirty="0">
                <a:solidFill>
                  <a:srgbClr val="000000"/>
                </a:solidFill>
                <a:latin typeface="Times New Roman" panose="02020603050405020304" pitchFamily="18" charset="0"/>
              </a:rPr>
              <a:t>Widely used and publicly available EEG database produced by Bonn University. This database is divided into five diverse sets named A, B, C, D, and E. Each of these sets has 100 time-series EEG signals, each of which is 23.6 seconds time span. </a:t>
            </a:r>
          </a:p>
          <a:p>
            <a:endParaRPr lang="en-US" sz="1800" b="0" i="0" u="none" strike="noStrike" baseline="0" dirty="0">
              <a:solidFill>
                <a:srgbClr val="000000"/>
              </a:solidFill>
              <a:latin typeface="Times New Roman" panose="02020603050405020304" pitchFamily="18" charset="0"/>
            </a:endParaRPr>
          </a:p>
          <a:p>
            <a:pPr marL="285750" marR="0" lvl="0" indent="-285750" algn="just" rtl="0">
              <a:lnSpc>
                <a:spcPct val="150000"/>
              </a:lnSpc>
              <a:spcBef>
                <a:spcPts val="0"/>
              </a:spcBef>
              <a:spcAft>
                <a:spcPts val="0"/>
              </a:spcAft>
              <a:buFont typeface="Arial" panose="020B0604020202020204" pitchFamily="34" charset="0"/>
              <a:buChar char="•"/>
            </a:pPr>
            <a:endParaRPr sz="1800"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pic>
        <p:nvPicPr>
          <p:cNvPr id="13314" name="Picture 2" descr="Table 1. &#10;Nonepileptic &#10;Eyes opened &#10;University of Bonn epilepsy dataset details. &#10;Nonepileptic &#10;Eyes closed &#10;c &#10;Epileptic &#10;Interictal &#10;D &#10;Epileptic &#10;Interictal &#10;Epileptic &#10;Ictal ">
            <a:extLst>
              <a:ext uri="{FF2B5EF4-FFF2-40B4-BE49-F238E27FC236}">
                <a16:creationId xmlns:a16="http://schemas.microsoft.com/office/drawing/2014/main" id="{4A17A86C-AB68-4648-92A3-B7EC1081C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1919557"/>
            <a:ext cx="6608216" cy="18694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FBAE0D-2BE1-4441-B286-1CA317EE6C69}"/>
              </a:ext>
            </a:extLst>
          </p:cNvPr>
          <p:cNvSpPr txBox="1"/>
          <p:nvPr/>
        </p:nvSpPr>
        <p:spPr>
          <a:xfrm>
            <a:off x="263352" y="3861048"/>
            <a:ext cx="11809312" cy="1029256"/>
          </a:xfrm>
          <a:prstGeom prst="rect">
            <a:avLst/>
          </a:prstGeom>
          <a:noFill/>
        </p:spPr>
        <p:txBody>
          <a:bodyPr wrap="square" rtlCol="0">
            <a:spAutoFit/>
          </a:bodyPr>
          <a:lstStyle/>
          <a:p>
            <a:pPr marL="285750" indent="-285750" algn="just">
              <a:lnSpc>
                <a:spcPct val="115000"/>
              </a:lnSpc>
              <a:buSzPts val="1000"/>
              <a:buFont typeface="Arial" panose="020B0604020202020204" pitchFamily="34" charset="0"/>
              <a:buChar char="•"/>
            </a:pPr>
            <a:endParaRPr lang="en-US" sz="1800" dirty="0"/>
          </a:p>
          <a:p>
            <a:pPr marL="285750" marR="0" lvl="0" indent="-285750" algn="just">
              <a:lnSpc>
                <a:spcPct val="115000"/>
              </a:lnSpc>
              <a:spcBef>
                <a:spcPts val="0"/>
              </a:spcBef>
              <a:spcAft>
                <a:spcPts val="0"/>
              </a:spcAft>
              <a:buSzPts val="1000"/>
              <a:buFont typeface="Arial" panose="020B0604020202020204" pitchFamily="34" charset="0"/>
              <a:buChar char="•"/>
            </a:pPr>
            <a:endParaRPr lang="en-US" sz="1800" dirty="0">
              <a:solidFill>
                <a:srgbClr val="000000"/>
              </a:solidFill>
              <a:effectLst/>
              <a:latin typeface="Times New Roman" panose="02020603050405020304" pitchFamily="18" charset="0"/>
              <a:ea typeface="Times New Roman" panose="02020603050405020304" pitchFamily="18" charset="0"/>
              <a:cs typeface="Noto Sans Symbols"/>
            </a:endParaRPr>
          </a:p>
          <a:p>
            <a:pPr marL="285750" marR="0" lvl="0" indent="-285750" algn="just">
              <a:lnSpc>
                <a:spcPct val="115000"/>
              </a:lnSpc>
              <a:spcBef>
                <a:spcPts val="0"/>
              </a:spcBef>
              <a:spcAft>
                <a:spcPts val="0"/>
              </a:spcAft>
              <a:buSzPts val="1000"/>
              <a:buFont typeface="Arial" panose="020B0604020202020204" pitchFamily="34" charset="0"/>
              <a:buChar char="•"/>
            </a:pPr>
            <a:endParaRPr lang="en-US" sz="1800" dirty="0">
              <a:effectLst/>
              <a:latin typeface="Noto Sans Symbols"/>
              <a:ea typeface="Noto Sans Symbols"/>
              <a:cs typeface="Noto Sans Symbols"/>
            </a:endParaRPr>
          </a:p>
        </p:txBody>
      </p:sp>
      <p:pic>
        <p:nvPicPr>
          <p:cNvPr id="4" name="Picture 3" descr="Diagram&#10;&#10;Description automatically generated">
            <a:extLst>
              <a:ext uri="{FF2B5EF4-FFF2-40B4-BE49-F238E27FC236}">
                <a16:creationId xmlns:a16="http://schemas.microsoft.com/office/drawing/2014/main" id="{6EFBBD9D-D4E2-4CA9-89C7-D6FB953FE5A8}"/>
              </a:ext>
            </a:extLst>
          </p:cNvPr>
          <p:cNvPicPr>
            <a:picLocks noChangeAspect="1"/>
          </p:cNvPicPr>
          <p:nvPr/>
        </p:nvPicPr>
        <p:blipFill>
          <a:blip r:embed="rId4"/>
          <a:stretch>
            <a:fillRect/>
          </a:stretch>
        </p:blipFill>
        <p:spPr>
          <a:xfrm>
            <a:off x="119336" y="4094643"/>
            <a:ext cx="1814010" cy="1926645"/>
          </a:xfrm>
          <a:prstGeom prst="rect">
            <a:avLst/>
          </a:prstGeom>
        </p:spPr>
      </p:pic>
      <p:pic>
        <p:nvPicPr>
          <p:cNvPr id="6" name="Picture 5" descr="A person wearing a colorful headdress&#10;&#10;Description automatically generated with medium confidence">
            <a:extLst>
              <a:ext uri="{FF2B5EF4-FFF2-40B4-BE49-F238E27FC236}">
                <a16:creationId xmlns:a16="http://schemas.microsoft.com/office/drawing/2014/main" id="{15FE7E5F-0F49-4C82-8581-3BF7C16D30EB}"/>
              </a:ext>
            </a:extLst>
          </p:cNvPr>
          <p:cNvPicPr>
            <a:picLocks noChangeAspect="1"/>
          </p:cNvPicPr>
          <p:nvPr/>
        </p:nvPicPr>
        <p:blipFill>
          <a:blip r:embed="rId5"/>
          <a:stretch>
            <a:fillRect/>
          </a:stretch>
        </p:blipFill>
        <p:spPr>
          <a:xfrm>
            <a:off x="2423592" y="4005064"/>
            <a:ext cx="2164481" cy="2164481"/>
          </a:xfrm>
          <a:prstGeom prst="rect">
            <a:avLst/>
          </a:prstGeom>
        </p:spPr>
      </p:pic>
      <p:pic>
        <p:nvPicPr>
          <p:cNvPr id="8" name="Picture 7" descr="A close-up of a human brain&#10;&#10;Description automatically generated with low confidence">
            <a:extLst>
              <a:ext uri="{FF2B5EF4-FFF2-40B4-BE49-F238E27FC236}">
                <a16:creationId xmlns:a16="http://schemas.microsoft.com/office/drawing/2014/main" id="{7E2663AC-B3A3-41CE-969B-BDCFBE25356F}"/>
              </a:ext>
            </a:extLst>
          </p:cNvPr>
          <p:cNvPicPr>
            <a:picLocks noChangeAspect="1"/>
          </p:cNvPicPr>
          <p:nvPr/>
        </p:nvPicPr>
        <p:blipFill>
          <a:blip r:embed="rId6"/>
          <a:stretch>
            <a:fillRect/>
          </a:stretch>
        </p:blipFill>
        <p:spPr>
          <a:xfrm>
            <a:off x="4727848" y="4207561"/>
            <a:ext cx="1700808" cy="1700808"/>
          </a:xfrm>
          <a:prstGeom prst="rect">
            <a:avLst/>
          </a:prstGeom>
        </p:spPr>
      </p:pic>
      <p:pic>
        <p:nvPicPr>
          <p:cNvPr id="10" name="Picture 9">
            <a:extLst>
              <a:ext uri="{FF2B5EF4-FFF2-40B4-BE49-F238E27FC236}">
                <a16:creationId xmlns:a16="http://schemas.microsoft.com/office/drawing/2014/main" id="{D6879D60-14FA-4C4E-983A-BCF2C45B26FF}"/>
              </a:ext>
            </a:extLst>
          </p:cNvPr>
          <p:cNvPicPr>
            <a:picLocks noChangeAspect="1"/>
          </p:cNvPicPr>
          <p:nvPr/>
        </p:nvPicPr>
        <p:blipFill>
          <a:blip r:embed="rId7"/>
          <a:stretch>
            <a:fillRect/>
          </a:stretch>
        </p:blipFill>
        <p:spPr>
          <a:xfrm>
            <a:off x="7176120" y="4234641"/>
            <a:ext cx="2302768" cy="1646648"/>
          </a:xfrm>
          <a:prstGeom prst="rect">
            <a:avLst/>
          </a:prstGeom>
        </p:spPr>
      </p:pic>
      <p:pic>
        <p:nvPicPr>
          <p:cNvPr id="12" name="Picture 11">
            <a:extLst>
              <a:ext uri="{FF2B5EF4-FFF2-40B4-BE49-F238E27FC236}">
                <a16:creationId xmlns:a16="http://schemas.microsoft.com/office/drawing/2014/main" id="{A02D9421-2D1F-447E-9B20-FE6C112CA4A5}"/>
              </a:ext>
            </a:extLst>
          </p:cNvPr>
          <p:cNvPicPr>
            <a:picLocks noChangeAspect="1"/>
          </p:cNvPicPr>
          <p:nvPr/>
        </p:nvPicPr>
        <p:blipFill>
          <a:blip r:embed="rId8"/>
          <a:stretch>
            <a:fillRect/>
          </a:stretch>
        </p:blipFill>
        <p:spPr>
          <a:xfrm>
            <a:off x="10173741" y="4207561"/>
            <a:ext cx="1898923" cy="1646648"/>
          </a:xfrm>
          <a:prstGeom prst="rect">
            <a:avLst/>
          </a:prstGeom>
        </p:spPr>
      </p:pic>
      <p:sp>
        <p:nvSpPr>
          <p:cNvPr id="13" name="TextBox 12">
            <a:extLst>
              <a:ext uri="{FF2B5EF4-FFF2-40B4-BE49-F238E27FC236}">
                <a16:creationId xmlns:a16="http://schemas.microsoft.com/office/drawing/2014/main" id="{B11ECA8E-4517-4900-B957-D113C50359D8}"/>
              </a:ext>
            </a:extLst>
          </p:cNvPr>
          <p:cNvSpPr txBox="1"/>
          <p:nvPr/>
        </p:nvSpPr>
        <p:spPr>
          <a:xfrm>
            <a:off x="396698" y="6030327"/>
            <a:ext cx="1306814" cy="5232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Set A: Normal Eyes Open</a:t>
            </a:r>
          </a:p>
        </p:txBody>
      </p:sp>
      <p:sp>
        <p:nvSpPr>
          <p:cNvPr id="18" name="TextBox 17">
            <a:extLst>
              <a:ext uri="{FF2B5EF4-FFF2-40B4-BE49-F238E27FC236}">
                <a16:creationId xmlns:a16="http://schemas.microsoft.com/office/drawing/2014/main" id="{62191D80-5A1F-43EE-B6DB-5D8DDA534A21}"/>
              </a:ext>
            </a:extLst>
          </p:cNvPr>
          <p:cNvSpPr txBox="1"/>
          <p:nvPr/>
        </p:nvSpPr>
        <p:spPr>
          <a:xfrm>
            <a:off x="2639616" y="6021288"/>
            <a:ext cx="1453970" cy="5232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Set B: Normal Eyes Closed</a:t>
            </a:r>
          </a:p>
        </p:txBody>
      </p:sp>
      <p:sp>
        <p:nvSpPr>
          <p:cNvPr id="19" name="TextBox 18">
            <a:extLst>
              <a:ext uri="{FF2B5EF4-FFF2-40B4-BE49-F238E27FC236}">
                <a16:creationId xmlns:a16="http://schemas.microsoft.com/office/drawing/2014/main" id="{A337E277-5922-4B29-A1A0-BAB4491677DC}"/>
              </a:ext>
            </a:extLst>
          </p:cNvPr>
          <p:cNvSpPr txBox="1"/>
          <p:nvPr/>
        </p:nvSpPr>
        <p:spPr>
          <a:xfrm>
            <a:off x="4849342" y="5953991"/>
            <a:ext cx="1700808"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Set C: Epileptic interictal in Epileptic zone</a:t>
            </a:r>
          </a:p>
        </p:txBody>
      </p:sp>
      <p:sp>
        <p:nvSpPr>
          <p:cNvPr id="20" name="TextBox 19">
            <a:extLst>
              <a:ext uri="{FF2B5EF4-FFF2-40B4-BE49-F238E27FC236}">
                <a16:creationId xmlns:a16="http://schemas.microsoft.com/office/drawing/2014/main" id="{698D9014-8EF5-4211-9E4B-1B6A1A5C4454}"/>
              </a:ext>
            </a:extLst>
          </p:cNvPr>
          <p:cNvSpPr txBox="1"/>
          <p:nvPr/>
        </p:nvSpPr>
        <p:spPr>
          <a:xfrm>
            <a:off x="7186984" y="5908369"/>
            <a:ext cx="2387502" cy="5232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Set D: Epileptic interictal in </a:t>
            </a:r>
            <a:r>
              <a:rPr lang="en-US" b="1" dirty="0">
                <a:solidFill>
                  <a:srgbClr val="000000"/>
                </a:solidFill>
                <a:effectLst/>
                <a:latin typeface="Times New Roman" panose="02020603050405020304" pitchFamily="18" charset="0"/>
                <a:ea typeface="Times New Roman" panose="02020603050405020304" pitchFamily="18" charset="0"/>
              </a:rPr>
              <a:t>the hippocampal formation </a:t>
            </a:r>
            <a:endParaRPr lang="en-US"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C882AB12-93BD-4D2D-AFE1-E5C5EC4668A9}"/>
              </a:ext>
            </a:extLst>
          </p:cNvPr>
          <p:cNvSpPr txBox="1"/>
          <p:nvPr/>
        </p:nvSpPr>
        <p:spPr>
          <a:xfrm>
            <a:off x="10212298" y="5897936"/>
            <a:ext cx="1961099" cy="58477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Set E: Epileptic Ictal</a:t>
            </a:r>
          </a:p>
        </p:txBody>
      </p:sp>
    </p:spTree>
    <p:extLst>
      <p:ext uri="{BB962C8B-B14F-4D97-AF65-F5344CB8AC3E}">
        <p14:creationId xmlns:p14="http://schemas.microsoft.com/office/powerpoint/2010/main" val="179158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5a. Methodology</a:t>
            </a:r>
          </a:p>
          <a:p>
            <a:pPr marL="0" marR="0" lvl="0" indent="0" algn="l" rtl="0">
              <a:spcBef>
                <a:spcPts val="0"/>
              </a:spcBef>
              <a:spcAft>
                <a:spcPts val="0"/>
              </a:spcAft>
              <a:buNone/>
            </a:pPr>
            <a:endParaRPr dirty="0">
              <a:latin typeface="Times New Roman" pitchFamily="18" charset="0"/>
              <a:cs typeface="Times New Roman" pitchFamily="18" charset="0"/>
            </a:endParaRPr>
          </a:p>
        </p:txBody>
      </p:sp>
      <p:sp>
        <p:nvSpPr>
          <p:cNvPr id="480" name="Google Shape;480;p30"/>
          <p:cNvSpPr txBox="1"/>
          <p:nvPr/>
        </p:nvSpPr>
        <p:spPr>
          <a:xfrm>
            <a:off x="283067" y="1124745"/>
            <a:ext cx="4464496" cy="52762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Font typeface="+mj-lt"/>
              <a:buAutoNum type="arabicPeriod"/>
            </a:pPr>
            <a:r>
              <a:rPr lang="en-US" sz="1800" b="1" dirty="0">
                <a:solidFill>
                  <a:schemeClr val="dk1"/>
                </a:solidFill>
                <a:latin typeface="Times New Roman" pitchFamily="18" charset="0"/>
                <a:ea typeface="Century Gothic"/>
                <a:cs typeface="Times New Roman" pitchFamily="18" charset="0"/>
                <a:sym typeface="Century Gothic"/>
              </a:rPr>
              <a:t>Data Preparation</a:t>
            </a:r>
          </a:p>
          <a:p>
            <a:pPr marL="342900" marR="0" lvl="0" indent="-342900" algn="just" rtl="0">
              <a:lnSpc>
                <a:spcPct val="150000"/>
              </a:lnSpc>
              <a:spcBef>
                <a:spcPts val="0"/>
              </a:spcBef>
              <a:spcAft>
                <a:spcPts val="0"/>
              </a:spcAft>
              <a:buFont typeface="+mj-lt"/>
              <a:buAutoNum type="arabicPeriod"/>
            </a:pP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
        <p:nvSpPr>
          <p:cNvPr id="2" name="TextBox 1">
            <a:extLst>
              <a:ext uri="{FF2B5EF4-FFF2-40B4-BE49-F238E27FC236}">
                <a16:creationId xmlns:a16="http://schemas.microsoft.com/office/drawing/2014/main" id="{B0B856A2-249A-43E1-B3BC-3B2A4DAB2896}"/>
              </a:ext>
            </a:extLst>
          </p:cNvPr>
          <p:cNvSpPr txBox="1"/>
          <p:nvPr/>
        </p:nvSpPr>
        <p:spPr>
          <a:xfrm>
            <a:off x="297874" y="1844824"/>
            <a:ext cx="11630774" cy="523220"/>
          </a:xfrm>
          <a:prstGeom prst="rect">
            <a:avLst/>
          </a:prstGeom>
          <a:noFill/>
        </p:spPr>
        <p:txBody>
          <a:bodyPr wrap="square" rtlCol="0">
            <a:spAutoFit/>
          </a:bodyPr>
          <a:lstStyle/>
          <a:p>
            <a:r>
              <a:rPr lang="en-US" dirty="0"/>
              <a:t>Original Dataset was divided into five Folders (each folder represents one class) and each folder contains 100 notepad files denoting 100 records of EEG signals. Each TXT-file consists of 4096 samples of one EEG time series in ASCII code.</a:t>
            </a:r>
          </a:p>
        </p:txBody>
      </p:sp>
      <p:sp>
        <p:nvSpPr>
          <p:cNvPr id="450" name="TextBox 449">
            <a:extLst>
              <a:ext uri="{FF2B5EF4-FFF2-40B4-BE49-F238E27FC236}">
                <a16:creationId xmlns:a16="http://schemas.microsoft.com/office/drawing/2014/main" id="{2893E06E-B947-4B5D-81B1-282159BE455D}"/>
              </a:ext>
            </a:extLst>
          </p:cNvPr>
          <p:cNvSpPr txBox="1"/>
          <p:nvPr/>
        </p:nvSpPr>
        <p:spPr>
          <a:xfrm>
            <a:off x="8645983" y="5909757"/>
            <a:ext cx="2374981"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Combined CSV file of 500*4096 with class label</a:t>
            </a:r>
          </a:p>
        </p:txBody>
      </p:sp>
      <p:grpSp>
        <p:nvGrpSpPr>
          <p:cNvPr id="502" name="Group 501">
            <a:extLst>
              <a:ext uri="{FF2B5EF4-FFF2-40B4-BE49-F238E27FC236}">
                <a16:creationId xmlns:a16="http://schemas.microsoft.com/office/drawing/2014/main" id="{67E7FB94-2077-4094-8C9C-5E56E99F1292}"/>
              </a:ext>
            </a:extLst>
          </p:cNvPr>
          <p:cNvGrpSpPr/>
          <p:nvPr/>
        </p:nvGrpSpPr>
        <p:grpSpPr>
          <a:xfrm>
            <a:off x="1343472" y="2475015"/>
            <a:ext cx="9188218" cy="3430074"/>
            <a:chOff x="263352" y="2602720"/>
            <a:chExt cx="9569311" cy="3843682"/>
          </a:xfrm>
        </p:grpSpPr>
        <p:pic>
          <p:nvPicPr>
            <p:cNvPr id="5" name="Graphic 4" descr="Open folder">
              <a:extLst>
                <a:ext uri="{FF2B5EF4-FFF2-40B4-BE49-F238E27FC236}">
                  <a16:creationId xmlns:a16="http://schemas.microsoft.com/office/drawing/2014/main" id="{A0D37C57-3CA7-45EB-AA1B-6C0C1135D6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368" y="3331840"/>
              <a:ext cx="889248" cy="889248"/>
            </a:xfrm>
            <a:prstGeom prst="rect">
              <a:avLst/>
            </a:prstGeom>
          </p:spPr>
        </p:pic>
        <p:sp>
          <p:nvSpPr>
            <p:cNvPr id="6" name="TextBox 5">
              <a:extLst>
                <a:ext uri="{FF2B5EF4-FFF2-40B4-BE49-F238E27FC236}">
                  <a16:creationId xmlns:a16="http://schemas.microsoft.com/office/drawing/2014/main" id="{B74198EC-04E5-4664-BD6D-2F93BB87B464}"/>
                </a:ext>
              </a:extLst>
            </p:cNvPr>
            <p:cNvSpPr txBox="1"/>
            <p:nvPr/>
          </p:nvSpPr>
          <p:spPr>
            <a:xfrm>
              <a:off x="648544" y="3645024"/>
              <a:ext cx="326345" cy="448356"/>
            </a:xfrm>
            <a:prstGeom prst="rect">
              <a:avLst/>
            </a:prstGeom>
            <a:noFill/>
          </p:spPr>
          <p:txBody>
            <a:bodyPr wrap="square" rtlCol="0">
              <a:spAutoFit/>
            </a:bodyPr>
            <a:lstStyle/>
            <a:p>
              <a:r>
                <a:rPr lang="en-US" sz="2000" b="1" dirty="0">
                  <a:solidFill>
                    <a:schemeClr val="bg1"/>
                  </a:solidFill>
                </a:rPr>
                <a:t>B</a:t>
              </a:r>
            </a:p>
          </p:txBody>
        </p:sp>
        <p:pic>
          <p:nvPicPr>
            <p:cNvPr id="10" name="Graphic 9" descr="Open folder">
              <a:extLst>
                <a:ext uri="{FF2B5EF4-FFF2-40B4-BE49-F238E27FC236}">
                  <a16:creationId xmlns:a16="http://schemas.microsoft.com/office/drawing/2014/main" id="{374623A3-5C7F-4951-AA84-36BF11EF3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368" y="2611760"/>
              <a:ext cx="889248" cy="889248"/>
            </a:xfrm>
            <a:prstGeom prst="rect">
              <a:avLst/>
            </a:prstGeom>
          </p:spPr>
        </p:pic>
        <p:sp>
          <p:nvSpPr>
            <p:cNvPr id="11" name="TextBox 10">
              <a:extLst>
                <a:ext uri="{FF2B5EF4-FFF2-40B4-BE49-F238E27FC236}">
                  <a16:creationId xmlns:a16="http://schemas.microsoft.com/office/drawing/2014/main" id="{C07D8DF7-5AF1-4E9E-937E-C7EBAEB8D05B}"/>
                </a:ext>
              </a:extLst>
            </p:cNvPr>
            <p:cNvSpPr txBox="1"/>
            <p:nvPr/>
          </p:nvSpPr>
          <p:spPr>
            <a:xfrm>
              <a:off x="648544" y="2924944"/>
              <a:ext cx="326344" cy="400110"/>
            </a:xfrm>
            <a:prstGeom prst="rect">
              <a:avLst/>
            </a:prstGeom>
            <a:noFill/>
          </p:spPr>
          <p:txBody>
            <a:bodyPr wrap="square" rtlCol="0">
              <a:spAutoFit/>
            </a:bodyPr>
            <a:lstStyle/>
            <a:p>
              <a:r>
                <a:rPr lang="en-US" sz="2000" b="1" dirty="0">
                  <a:solidFill>
                    <a:schemeClr val="bg1"/>
                  </a:solidFill>
                </a:rPr>
                <a:t>A</a:t>
              </a:r>
            </a:p>
          </p:txBody>
        </p:sp>
        <p:pic>
          <p:nvPicPr>
            <p:cNvPr id="12" name="Graphic 11" descr="Open folder">
              <a:extLst>
                <a:ext uri="{FF2B5EF4-FFF2-40B4-BE49-F238E27FC236}">
                  <a16:creationId xmlns:a16="http://schemas.microsoft.com/office/drawing/2014/main" id="{60CFDF94-B825-4683-810C-89A9A2E88F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368" y="4051920"/>
              <a:ext cx="889248" cy="889248"/>
            </a:xfrm>
            <a:prstGeom prst="rect">
              <a:avLst/>
            </a:prstGeom>
          </p:spPr>
        </p:pic>
        <p:sp>
          <p:nvSpPr>
            <p:cNvPr id="15" name="TextBox 14">
              <a:extLst>
                <a:ext uri="{FF2B5EF4-FFF2-40B4-BE49-F238E27FC236}">
                  <a16:creationId xmlns:a16="http://schemas.microsoft.com/office/drawing/2014/main" id="{CEACB734-D450-45A9-B9B0-D6DDC29D04D2}"/>
                </a:ext>
              </a:extLst>
            </p:cNvPr>
            <p:cNvSpPr txBox="1"/>
            <p:nvPr/>
          </p:nvSpPr>
          <p:spPr>
            <a:xfrm>
              <a:off x="648544" y="4365104"/>
              <a:ext cx="326344" cy="400110"/>
            </a:xfrm>
            <a:prstGeom prst="rect">
              <a:avLst/>
            </a:prstGeom>
            <a:noFill/>
          </p:spPr>
          <p:txBody>
            <a:bodyPr wrap="square" rtlCol="0">
              <a:spAutoFit/>
            </a:bodyPr>
            <a:lstStyle/>
            <a:p>
              <a:r>
                <a:rPr lang="en-US" sz="2000" b="1" dirty="0">
                  <a:solidFill>
                    <a:schemeClr val="bg1"/>
                  </a:solidFill>
                </a:rPr>
                <a:t>C</a:t>
              </a:r>
            </a:p>
          </p:txBody>
        </p:sp>
        <p:pic>
          <p:nvPicPr>
            <p:cNvPr id="17" name="Graphic 16" descr="Open folder">
              <a:extLst>
                <a:ext uri="{FF2B5EF4-FFF2-40B4-BE49-F238E27FC236}">
                  <a16:creationId xmlns:a16="http://schemas.microsoft.com/office/drawing/2014/main" id="{96041CA7-0F1D-4A91-9490-80CB46A72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20" y="4797152"/>
              <a:ext cx="889248" cy="889248"/>
            </a:xfrm>
            <a:prstGeom prst="rect">
              <a:avLst/>
            </a:prstGeom>
          </p:spPr>
        </p:pic>
        <p:sp>
          <p:nvSpPr>
            <p:cNvPr id="19" name="TextBox 18">
              <a:extLst>
                <a:ext uri="{FF2B5EF4-FFF2-40B4-BE49-F238E27FC236}">
                  <a16:creationId xmlns:a16="http://schemas.microsoft.com/office/drawing/2014/main" id="{0DAF5D60-5278-4B62-B202-EC7FBFAB4E0E}"/>
                </a:ext>
              </a:extLst>
            </p:cNvPr>
            <p:cNvSpPr txBox="1"/>
            <p:nvPr/>
          </p:nvSpPr>
          <p:spPr>
            <a:xfrm>
              <a:off x="673696" y="5110336"/>
              <a:ext cx="326344" cy="400110"/>
            </a:xfrm>
            <a:prstGeom prst="rect">
              <a:avLst/>
            </a:prstGeom>
            <a:noFill/>
          </p:spPr>
          <p:txBody>
            <a:bodyPr wrap="square" rtlCol="0">
              <a:spAutoFit/>
            </a:bodyPr>
            <a:lstStyle/>
            <a:p>
              <a:r>
                <a:rPr lang="en-US" sz="2000" b="1" dirty="0">
                  <a:solidFill>
                    <a:schemeClr val="bg1"/>
                  </a:solidFill>
                </a:rPr>
                <a:t>D</a:t>
              </a:r>
            </a:p>
          </p:txBody>
        </p:sp>
        <p:pic>
          <p:nvPicPr>
            <p:cNvPr id="21" name="Graphic 20" descr="Open folder">
              <a:extLst>
                <a:ext uri="{FF2B5EF4-FFF2-40B4-BE49-F238E27FC236}">
                  <a16:creationId xmlns:a16="http://schemas.microsoft.com/office/drawing/2014/main" id="{465CDA32-D97E-4F9C-BB22-F5C86282CD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20" y="5517232"/>
              <a:ext cx="889248" cy="889248"/>
            </a:xfrm>
            <a:prstGeom prst="rect">
              <a:avLst/>
            </a:prstGeom>
          </p:spPr>
        </p:pic>
        <p:sp>
          <p:nvSpPr>
            <p:cNvPr id="23" name="TextBox 22">
              <a:extLst>
                <a:ext uri="{FF2B5EF4-FFF2-40B4-BE49-F238E27FC236}">
                  <a16:creationId xmlns:a16="http://schemas.microsoft.com/office/drawing/2014/main" id="{F880088D-CA3A-4F19-99FB-0EDA7E5A5429}"/>
                </a:ext>
              </a:extLst>
            </p:cNvPr>
            <p:cNvSpPr txBox="1"/>
            <p:nvPr/>
          </p:nvSpPr>
          <p:spPr>
            <a:xfrm>
              <a:off x="673696" y="5830416"/>
              <a:ext cx="326344" cy="400110"/>
            </a:xfrm>
            <a:prstGeom prst="rect">
              <a:avLst/>
            </a:prstGeom>
            <a:noFill/>
          </p:spPr>
          <p:txBody>
            <a:bodyPr wrap="square" rtlCol="0">
              <a:spAutoFit/>
            </a:bodyPr>
            <a:lstStyle/>
            <a:p>
              <a:r>
                <a:rPr lang="en-US" sz="2000" b="1" dirty="0">
                  <a:solidFill>
                    <a:schemeClr val="bg1"/>
                  </a:solidFill>
                </a:rPr>
                <a:t>E</a:t>
              </a:r>
            </a:p>
          </p:txBody>
        </p:sp>
        <p:sp>
          <p:nvSpPr>
            <p:cNvPr id="3" name="Rectangle: Rounded Corners 2">
              <a:extLst>
                <a:ext uri="{FF2B5EF4-FFF2-40B4-BE49-F238E27FC236}">
                  <a16:creationId xmlns:a16="http://schemas.microsoft.com/office/drawing/2014/main" id="{232849EF-EB23-4550-B478-17AAF7721404}"/>
                </a:ext>
              </a:extLst>
            </p:cNvPr>
            <p:cNvSpPr/>
            <p:nvPr/>
          </p:nvSpPr>
          <p:spPr>
            <a:xfrm>
              <a:off x="263352" y="2602720"/>
              <a:ext cx="1224136" cy="3843682"/>
            </a:xfrm>
            <a:prstGeom prst="roundRect">
              <a:avLst/>
            </a:prstGeom>
            <a:solidFill>
              <a:srgbClr val="BC1B4B">
                <a:alpha val="27000"/>
              </a:srgbClr>
            </a:solidFill>
            <a:ln>
              <a:solidFill>
                <a:srgbClr val="B311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27" name="Graphic 26" descr="Paper">
              <a:extLst>
                <a:ext uri="{FF2B5EF4-FFF2-40B4-BE49-F238E27FC236}">
                  <a16:creationId xmlns:a16="http://schemas.microsoft.com/office/drawing/2014/main" id="{1E688DE5-95B7-4D59-80D6-6D02B821B6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03712" y="3645024"/>
              <a:ext cx="1008112" cy="1008112"/>
            </a:xfrm>
            <a:prstGeom prst="rect">
              <a:avLst/>
            </a:prstGeom>
          </p:spPr>
        </p:pic>
        <p:sp>
          <p:nvSpPr>
            <p:cNvPr id="29" name="TextBox 28">
              <a:extLst>
                <a:ext uri="{FF2B5EF4-FFF2-40B4-BE49-F238E27FC236}">
                  <a16:creationId xmlns:a16="http://schemas.microsoft.com/office/drawing/2014/main" id="{5B87CC16-7D04-4BB8-8D61-3820627E7499}"/>
                </a:ext>
              </a:extLst>
            </p:cNvPr>
            <p:cNvSpPr txBox="1"/>
            <p:nvPr/>
          </p:nvSpPr>
          <p:spPr>
            <a:xfrm>
              <a:off x="3287688" y="4591827"/>
              <a:ext cx="1440160"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Python code</a:t>
              </a:r>
            </a:p>
          </p:txBody>
        </p:sp>
        <p:sp>
          <p:nvSpPr>
            <p:cNvPr id="30" name="Rectangle: Rounded Corners 29">
              <a:extLst>
                <a:ext uri="{FF2B5EF4-FFF2-40B4-BE49-F238E27FC236}">
                  <a16:creationId xmlns:a16="http://schemas.microsoft.com/office/drawing/2014/main" id="{60374737-AE5A-4DEB-B961-3AE43B29F770}"/>
                </a:ext>
              </a:extLst>
            </p:cNvPr>
            <p:cNvSpPr/>
            <p:nvPr/>
          </p:nvSpPr>
          <p:spPr>
            <a:xfrm>
              <a:off x="3431704" y="2636912"/>
              <a:ext cx="1224136" cy="3789559"/>
            </a:xfrm>
            <a:prstGeom prst="roundRect">
              <a:avLst/>
            </a:prstGeom>
            <a:solidFill>
              <a:srgbClr val="00B0F0">
                <a:alpha val="27000"/>
              </a:srgbClr>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cxnSp>
          <p:nvCxnSpPr>
            <p:cNvPr id="32" name="Straight Arrow Connector 31">
              <a:extLst>
                <a:ext uri="{FF2B5EF4-FFF2-40B4-BE49-F238E27FC236}">
                  <a16:creationId xmlns:a16="http://schemas.microsoft.com/office/drawing/2014/main" id="{A9B24706-1677-46BE-B1D2-79568F32F579}"/>
                </a:ext>
              </a:extLst>
            </p:cNvPr>
            <p:cNvCxnSpPr>
              <a:cxnSpLocks/>
            </p:cNvCxnSpPr>
            <p:nvPr/>
          </p:nvCxnSpPr>
          <p:spPr>
            <a:xfrm>
              <a:off x="1487488" y="3124999"/>
              <a:ext cx="19442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CE8C7C4-DD1C-44D9-90A5-B75D0AB7B829}"/>
                </a:ext>
              </a:extLst>
            </p:cNvPr>
            <p:cNvCxnSpPr>
              <a:cxnSpLocks/>
            </p:cNvCxnSpPr>
            <p:nvPr/>
          </p:nvCxnSpPr>
          <p:spPr>
            <a:xfrm>
              <a:off x="1487488" y="3861048"/>
              <a:ext cx="19442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ED10D5D-211C-41B7-B8E7-001EC2296887}"/>
                </a:ext>
              </a:extLst>
            </p:cNvPr>
            <p:cNvCxnSpPr>
              <a:cxnSpLocks/>
            </p:cNvCxnSpPr>
            <p:nvPr/>
          </p:nvCxnSpPr>
          <p:spPr>
            <a:xfrm>
              <a:off x="1487488" y="4509120"/>
              <a:ext cx="19442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4B7DBDB6-D40C-4E1C-8B02-A8382E16C8D4}"/>
                </a:ext>
              </a:extLst>
            </p:cNvPr>
            <p:cNvCxnSpPr>
              <a:cxnSpLocks/>
            </p:cNvCxnSpPr>
            <p:nvPr/>
          </p:nvCxnSpPr>
          <p:spPr>
            <a:xfrm>
              <a:off x="1487488" y="5373216"/>
              <a:ext cx="19442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885BD1C-54CE-4C18-BA7C-A9727AC0CE9A}"/>
                </a:ext>
              </a:extLst>
            </p:cNvPr>
            <p:cNvCxnSpPr>
              <a:cxnSpLocks/>
            </p:cNvCxnSpPr>
            <p:nvPr/>
          </p:nvCxnSpPr>
          <p:spPr>
            <a:xfrm>
              <a:off x="1487488" y="6021288"/>
              <a:ext cx="19442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CE8DA01-E12C-42F3-9D84-CF98E553F4D3}"/>
                </a:ext>
              </a:extLst>
            </p:cNvPr>
            <p:cNvCxnSpPr>
              <a:cxnSpLocks/>
            </p:cNvCxnSpPr>
            <p:nvPr/>
          </p:nvCxnSpPr>
          <p:spPr>
            <a:xfrm>
              <a:off x="4655840" y="3140968"/>
              <a:ext cx="720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51722F0A-C6C9-4CEA-BF77-0AED4AA00B50}"/>
                </a:ext>
              </a:extLst>
            </p:cNvPr>
            <p:cNvCxnSpPr>
              <a:cxnSpLocks/>
            </p:cNvCxnSpPr>
            <p:nvPr/>
          </p:nvCxnSpPr>
          <p:spPr>
            <a:xfrm>
              <a:off x="4655840" y="3861048"/>
              <a:ext cx="720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3D2EE7B-4E92-4E7C-83D6-603AA55B51EF}"/>
                </a:ext>
              </a:extLst>
            </p:cNvPr>
            <p:cNvCxnSpPr>
              <a:cxnSpLocks/>
            </p:cNvCxnSpPr>
            <p:nvPr/>
          </p:nvCxnSpPr>
          <p:spPr>
            <a:xfrm>
              <a:off x="4655840" y="4509120"/>
              <a:ext cx="720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BC225E2C-C01C-46ED-AC28-76EC173B6B24}"/>
                </a:ext>
              </a:extLst>
            </p:cNvPr>
            <p:cNvCxnSpPr>
              <a:cxnSpLocks/>
            </p:cNvCxnSpPr>
            <p:nvPr/>
          </p:nvCxnSpPr>
          <p:spPr>
            <a:xfrm>
              <a:off x="4655840" y="5373216"/>
              <a:ext cx="720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22EF119-2BB4-48DB-9781-32BBCCC74C81}"/>
                </a:ext>
              </a:extLst>
            </p:cNvPr>
            <p:cNvCxnSpPr>
              <a:cxnSpLocks/>
            </p:cNvCxnSpPr>
            <p:nvPr/>
          </p:nvCxnSpPr>
          <p:spPr>
            <a:xfrm>
              <a:off x="4655840" y="6021288"/>
              <a:ext cx="720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7" name="Graphic 46" descr="Folder">
              <a:extLst>
                <a:ext uri="{FF2B5EF4-FFF2-40B4-BE49-F238E27FC236}">
                  <a16:creationId xmlns:a16="http://schemas.microsoft.com/office/drawing/2014/main" id="{006602F3-BFE8-4DE3-A274-F0C5C6D07A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33749" y="2643704"/>
              <a:ext cx="914400" cy="914400"/>
            </a:xfrm>
            <a:prstGeom prst="rect">
              <a:avLst/>
            </a:prstGeom>
          </p:spPr>
        </p:pic>
        <p:sp>
          <p:nvSpPr>
            <p:cNvPr id="48" name="TextBox 47">
              <a:extLst>
                <a:ext uri="{FF2B5EF4-FFF2-40B4-BE49-F238E27FC236}">
                  <a16:creationId xmlns:a16="http://schemas.microsoft.com/office/drawing/2014/main" id="{018C515B-64B0-4010-811B-FB5DAB8FBA18}"/>
                </a:ext>
              </a:extLst>
            </p:cNvPr>
            <p:cNvSpPr txBox="1"/>
            <p:nvPr/>
          </p:nvSpPr>
          <p:spPr>
            <a:xfrm>
              <a:off x="5666913" y="3017277"/>
              <a:ext cx="648072" cy="307777"/>
            </a:xfrm>
            <a:prstGeom prst="rect">
              <a:avLst/>
            </a:prstGeom>
            <a:noFill/>
          </p:spPr>
          <p:txBody>
            <a:bodyPr wrap="square" rtlCol="0">
              <a:spAutoFit/>
            </a:bodyPr>
            <a:lstStyle/>
            <a:p>
              <a:r>
                <a:rPr lang="en-US" b="1" dirty="0">
                  <a:solidFill>
                    <a:schemeClr val="bg1"/>
                  </a:solidFill>
                </a:rPr>
                <a:t>CSV</a:t>
              </a:r>
            </a:p>
          </p:txBody>
        </p:sp>
        <p:pic>
          <p:nvPicPr>
            <p:cNvPr id="49" name="Graphic 48" descr="Folder">
              <a:extLst>
                <a:ext uri="{FF2B5EF4-FFF2-40B4-BE49-F238E27FC236}">
                  <a16:creationId xmlns:a16="http://schemas.microsoft.com/office/drawing/2014/main" id="{7B6365F8-2BCC-4D08-8334-A39CC6B210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3344" y="3356992"/>
              <a:ext cx="914400" cy="914400"/>
            </a:xfrm>
            <a:prstGeom prst="rect">
              <a:avLst/>
            </a:prstGeom>
          </p:spPr>
        </p:pic>
        <p:sp>
          <p:nvSpPr>
            <p:cNvPr id="50" name="TextBox 49">
              <a:extLst>
                <a:ext uri="{FF2B5EF4-FFF2-40B4-BE49-F238E27FC236}">
                  <a16:creationId xmlns:a16="http://schemas.microsoft.com/office/drawing/2014/main" id="{16E0065D-B45B-4584-A144-6BF8495CDAC1}"/>
                </a:ext>
              </a:extLst>
            </p:cNvPr>
            <p:cNvSpPr txBox="1"/>
            <p:nvPr/>
          </p:nvSpPr>
          <p:spPr>
            <a:xfrm>
              <a:off x="5696508" y="3730565"/>
              <a:ext cx="648072" cy="307777"/>
            </a:xfrm>
            <a:prstGeom prst="rect">
              <a:avLst/>
            </a:prstGeom>
            <a:noFill/>
          </p:spPr>
          <p:txBody>
            <a:bodyPr wrap="square" rtlCol="0">
              <a:spAutoFit/>
            </a:bodyPr>
            <a:lstStyle/>
            <a:p>
              <a:r>
                <a:rPr lang="en-US" b="1" dirty="0">
                  <a:solidFill>
                    <a:schemeClr val="bg1"/>
                  </a:solidFill>
                </a:rPr>
                <a:t>CSV</a:t>
              </a:r>
            </a:p>
          </p:txBody>
        </p:sp>
        <p:pic>
          <p:nvPicPr>
            <p:cNvPr id="51" name="Graphic 50" descr="Folder">
              <a:extLst>
                <a:ext uri="{FF2B5EF4-FFF2-40B4-BE49-F238E27FC236}">
                  <a16:creationId xmlns:a16="http://schemas.microsoft.com/office/drawing/2014/main" id="{C10200DB-C3E4-49C3-A7CE-9BEBAEF47B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3648" y="5517232"/>
              <a:ext cx="914400" cy="914400"/>
            </a:xfrm>
            <a:prstGeom prst="rect">
              <a:avLst/>
            </a:prstGeom>
          </p:spPr>
        </p:pic>
        <p:sp>
          <p:nvSpPr>
            <p:cNvPr id="53" name="TextBox 52">
              <a:extLst>
                <a:ext uri="{FF2B5EF4-FFF2-40B4-BE49-F238E27FC236}">
                  <a16:creationId xmlns:a16="http://schemas.microsoft.com/office/drawing/2014/main" id="{483967DA-6FAB-4A48-A463-81E49323D65C}"/>
                </a:ext>
              </a:extLst>
            </p:cNvPr>
            <p:cNvSpPr txBox="1"/>
            <p:nvPr/>
          </p:nvSpPr>
          <p:spPr>
            <a:xfrm>
              <a:off x="5746812" y="5840501"/>
              <a:ext cx="648072" cy="307777"/>
            </a:xfrm>
            <a:prstGeom prst="rect">
              <a:avLst/>
            </a:prstGeom>
            <a:noFill/>
          </p:spPr>
          <p:txBody>
            <a:bodyPr wrap="square" rtlCol="0">
              <a:spAutoFit/>
            </a:bodyPr>
            <a:lstStyle/>
            <a:p>
              <a:r>
                <a:rPr lang="en-US" b="1" dirty="0">
                  <a:solidFill>
                    <a:schemeClr val="bg1"/>
                  </a:solidFill>
                </a:rPr>
                <a:t>CSV</a:t>
              </a:r>
            </a:p>
          </p:txBody>
        </p:sp>
        <p:pic>
          <p:nvPicPr>
            <p:cNvPr id="55" name="Graphic 54" descr="Folder">
              <a:extLst>
                <a:ext uri="{FF2B5EF4-FFF2-40B4-BE49-F238E27FC236}">
                  <a16:creationId xmlns:a16="http://schemas.microsoft.com/office/drawing/2014/main" id="{73A646CB-E9B7-41A7-B769-347D5E11B2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3344" y="4746848"/>
              <a:ext cx="914400" cy="914400"/>
            </a:xfrm>
            <a:prstGeom prst="rect">
              <a:avLst/>
            </a:prstGeom>
          </p:spPr>
        </p:pic>
        <p:sp>
          <p:nvSpPr>
            <p:cNvPr id="57" name="TextBox 56">
              <a:extLst>
                <a:ext uri="{FF2B5EF4-FFF2-40B4-BE49-F238E27FC236}">
                  <a16:creationId xmlns:a16="http://schemas.microsoft.com/office/drawing/2014/main" id="{6153402D-17B0-4994-B47C-DADAC33F923D}"/>
                </a:ext>
              </a:extLst>
            </p:cNvPr>
            <p:cNvSpPr txBox="1"/>
            <p:nvPr/>
          </p:nvSpPr>
          <p:spPr>
            <a:xfrm>
              <a:off x="5696508" y="5120421"/>
              <a:ext cx="648072" cy="307777"/>
            </a:xfrm>
            <a:prstGeom prst="rect">
              <a:avLst/>
            </a:prstGeom>
            <a:noFill/>
          </p:spPr>
          <p:txBody>
            <a:bodyPr wrap="square" rtlCol="0">
              <a:spAutoFit/>
            </a:bodyPr>
            <a:lstStyle/>
            <a:p>
              <a:r>
                <a:rPr lang="en-US" b="1" dirty="0">
                  <a:solidFill>
                    <a:schemeClr val="bg1"/>
                  </a:solidFill>
                </a:rPr>
                <a:t>CSV</a:t>
              </a:r>
            </a:p>
          </p:txBody>
        </p:sp>
        <p:pic>
          <p:nvPicPr>
            <p:cNvPr id="59" name="Graphic 58" descr="Folder">
              <a:extLst>
                <a:ext uri="{FF2B5EF4-FFF2-40B4-BE49-F238E27FC236}">
                  <a16:creationId xmlns:a16="http://schemas.microsoft.com/office/drawing/2014/main" id="{47918FED-3792-49DD-B6F0-5BDD6EDF6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3344" y="4005064"/>
              <a:ext cx="914400" cy="914400"/>
            </a:xfrm>
            <a:prstGeom prst="rect">
              <a:avLst/>
            </a:prstGeom>
          </p:spPr>
        </p:pic>
        <p:sp>
          <p:nvSpPr>
            <p:cNvPr id="61" name="TextBox 60">
              <a:extLst>
                <a:ext uri="{FF2B5EF4-FFF2-40B4-BE49-F238E27FC236}">
                  <a16:creationId xmlns:a16="http://schemas.microsoft.com/office/drawing/2014/main" id="{EF4DE86E-0712-4422-870F-49CE0EE779DD}"/>
                </a:ext>
              </a:extLst>
            </p:cNvPr>
            <p:cNvSpPr txBox="1"/>
            <p:nvPr/>
          </p:nvSpPr>
          <p:spPr>
            <a:xfrm>
              <a:off x="5696508" y="4378637"/>
              <a:ext cx="648072" cy="307777"/>
            </a:xfrm>
            <a:prstGeom prst="rect">
              <a:avLst/>
            </a:prstGeom>
            <a:noFill/>
          </p:spPr>
          <p:txBody>
            <a:bodyPr wrap="square" rtlCol="0">
              <a:spAutoFit/>
            </a:bodyPr>
            <a:lstStyle/>
            <a:p>
              <a:r>
                <a:rPr lang="en-US" b="1" dirty="0">
                  <a:solidFill>
                    <a:schemeClr val="bg1"/>
                  </a:solidFill>
                </a:rPr>
                <a:t>CSV</a:t>
              </a:r>
            </a:p>
          </p:txBody>
        </p:sp>
        <p:sp>
          <p:nvSpPr>
            <p:cNvPr id="63" name="Rectangle: Rounded Corners 62">
              <a:extLst>
                <a:ext uri="{FF2B5EF4-FFF2-40B4-BE49-F238E27FC236}">
                  <a16:creationId xmlns:a16="http://schemas.microsoft.com/office/drawing/2014/main" id="{AD9660A1-2E4C-422A-AC32-78EC5767EE08}"/>
                </a:ext>
              </a:extLst>
            </p:cNvPr>
            <p:cNvSpPr/>
            <p:nvPr/>
          </p:nvSpPr>
          <p:spPr>
            <a:xfrm>
              <a:off x="5404939" y="2642063"/>
              <a:ext cx="1224136" cy="3789563"/>
            </a:xfrm>
            <a:prstGeom prst="roundRect">
              <a:avLst/>
            </a:prstGeom>
            <a:solidFill>
              <a:srgbClr val="7030A0">
                <a:alpha val="27000"/>
              </a:srgbClr>
            </a:solidFill>
            <a:ln>
              <a:solidFill>
                <a:srgbClr val="00B0F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449" name="Graphic 448" descr="Folder">
              <a:extLst>
                <a:ext uri="{FF2B5EF4-FFF2-40B4-BE49-F238E27FC236}">
                  <a16:creationId xmlns:a16="http://schemas.microsoft.com/office/drawing/2014/main" id="{74CBDC14-482F-46BD-A7C8-ADEC834CC4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3291" y="3710156"/>
              <a:ext cx="1259372" cy="1259373"/>
            </a:xfrm>
            <a:prstGeom prst="rect">
              <a:avLst/>
            </a:prstGeom>
          </p:spPr>
        </p:pic>
        <p:sp>
          <p:nvSpPr>
            <p:cNvPr id="451" name="TextBox 450">
              <a:extLst>
                <a:ext uri="{FF2B5EF4-FFF2-40B4-BE49-F238E27FC236}">
                  <a16:creationId xmlns:a16="http://schemas.microsoft.com/office/drawing/2014/main" id="{43995173-B49C-40C6-BD69-226CFCFF619B}"/>
                </a:ext>
              </a:extLst>
            </p:cNvPr>
            <p:cNvSpPr txBox="1"/>
            <p:nvPr/>
          </p:nvSpPr>
          <p:spPr>
            <a:xfrm>
              <a:off x="8887734" y="4191674"/>
              <a:ext cx="802048" cy="448356"/>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CSV</a:t>
              </a:r>
            </a:p>
          </p:txBody>
        </p:sp>
        <p:cxnSp>
          <p:nvCxnSpPr>
            <p:cNvPr id="456" name="Straight Arrow Connector 455">
              <a:extLst>
                <a:ext uri="{FF2B5EF4-FFF2-40B4-BE49-F238E27FC236}">
                  <a16:creationId xmlns:a16="http://schemas.microsoft.com/office/drawing/2014/main" id="{F2320C5B-FE6A-4FAB-BD03-478C31F0B4F5}"/>
                </a:ext>
              </a:extLst>
            </p:cNvPr>
            <p:cNvCxnSpPr>
              <a:cxnSpLocks/>
            </p:cNvCxnSpPr>
            <p:nvPr/>
          </p:nvCxnSpPr>
          <p:spPr>
            <a:xfrm>
              <a:off x="6629075" y="3017277"/>
              <a:ext cx="1944216" cy="1034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94B5746-158B-42EA-A57C-A29257847D9A}"/>
                </a:ext>
              </a:extLst>
            </p:cNvPr>
            <p:cNvCxnSpPr>
              <a:cxnSpLocks/>
            </p:cNvCxnSpPr>
            <p:nvPr/>
          </p:nvCxnSpPr>
          <p:spPr>
            <a:xfrm>
              <a:off x="6640156" y="3709375"/>
              <a:ext cx="1933135" cy="452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7BF4313-12A5-45DC-AC48-A82D30F5D1FF}"/>
                </a:ext>
              </a:extLst>
            </p:cNvPr>
            <p:cNvCxnSpPr>
              <a:cxnSpLocks/>
              <a:endCxn id="449" idx="1"/>
            </p:cNvCxnSpPr>
            <p:nvPr/>
          </p:nvCxnSpPr>
          <p:spPr>
            <a:xfrm>
              <a:off x="6597430" y="4245218"/>
              <a:ext cx="1975861" cy="9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E8D848C-981F-47DD-819E-300B4A98D4DA}"/>
                </a:ext>
              </a:extLst>
            </p:cNvPr>
            <p:cNvCxnSpPr>
              <a:cxnSpLocks/>
            </p:cNvCxnSpPr>
            <p:nvPr/>
          </p:nvCxnSpPr>
          <p:spPr>
            <a:xfrm flipV="1">
              <a:off x="6639328" y="4462264"/>
              <a:ext cx="1933963" cy="663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208485-810B-45B7-A31C-2ABEBAA17684}"/>
                </a:ext>
              </a:extLst>
            </p:cNvPr>
            <p:cNvCxnSpPr>
              <a:cxnSpLocks/>
            </p:cNvCxnSpPr>
            <p:nvPr/>
          </p:nvCxnSpPr>
          <p:spPr>
            <a:xfrm flipV="1">
              <a:off x="6614775" y="4591827"/>
              <a:ext cx="1958516" cy="129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2" name="TextBox 461">
            <a:extLst>
              <a:ext uri="{FF2B5EF4-FFF2-40B4-BE49-F238E27FC236}">
                <a16:creationId xmlns:a16="http://schemas.microsoft.com/office/drawing/2014/main" id="{B4116135-AD93-4155-A044-FA0657DA3006}"/>
              </a:ext>
            </a:extLst>
          </p:cNvPr>
          <p:cNvSpPr txBox="1"/>
          <p:nvPr/>
        </p:nvSpPr>
        <p:spPr>
          <a:xfrm>
            <a:off x="3874989" y="5890874"/>
            <a:ext cx="1843158"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Code that convert 100 txt file into one csv file</a:t>
            </a:r>
          </a:p>
        </p:txBody>
      </p:sp>
      <p:sp>
        <p:nvSpPr>
          <p:cNvPr id="503" name="TextBox 502">
            <a:extLst>
              <a:ext uri="{FF2B5EF4-FFF2-40B4-BE49-F238E27FC236}">
                <a16:creationId xmlns:a16="http://schemas.microsoft.com/office/drawing/2014/main" id="{398A0EF3-A34F-44FB-AD2A-6970791D2A2A}"/>
              </a:ext>
            </a:extLst>
          </p:cNvPr>
          <p:cNvSpPr txBox="1"/>
          <p:nvPr/>
        </p:nvSpPr>
        <p:spPr>
          <a:xfrm>
            <a:off x="1481206" y="5980165"/>
            <a:ext cx="1090931"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Original Dataset</a:t>
            </a:r>
          </a:p>
        </p:txBody>
      </p:sp>
      <p:sp>
        <p:nvSpPr>
          <p:cNvPr id="504" name="TextBox 503">
            <a:extLst>
              <a:ext uri="{FF2B5EF4-FFF2-40B4-BE49-F238E27FC236}">
                <a16:creationId xmlns:a16="http://schemas.microsoft.com/office/drawing/2014/main" id="{BEB92439-930D-4C59-BBB3-CB6893FE1F5E}"/>
              </a:ext>
            </a:extLst>
          </p:cNvPr>
          <p:cNvSpPr txBox="1"/>
          <p:nvPr/>
        </p:nvSpPr>
        <p:spPr>
          <a:xfrm>
            <a:off x="6131272" y="5914843"/>
            <a:ext cx="1692920"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Each csv file represent  100x4096 csv file</a:t>
            </a:r>
          </a:p>
        </p:txBody>
      </p:sp>
    </p:spTree>
    <p:extLst>
      <p:ext uri="{BB962C8B-B14F-4D97-AF65-F5344CB8AC3E}">
        <p14:creationId xmlns:p14="http://schemas.microsoft.com/office/powerpoint/2010/main" val="8142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5b. Methodology</a:t>
            </a:r>
          </a:p>
          <a:p>
            <a:pPr marL="0" marR="0" lvl="0" indent="0" algn="l" rtl="0">
              <a:spcBef>
                <a:spcPts val="0"/>
              </a:spcBef>
              <a:spcAft>
                <a:spcPts val="0"/>
              </a:spcAft>
              <a:buNone/>
            </a:pPr>
            <a:endParaRPr lang="en-US" sz="3200" dirty="0">
              <a:latin typeface="Times New Roman" pitchFamily="18" charset="0"/>
              <a:cs typeface="Times New Roman" pitchFamily="18" charset="0"/>
            </a:endParaRPr>
          </a:p>
        </p:txBody>
      </p:sp>
      <p:sp>
        <p:nvSpPr>
          <p:cNvPr id="480" name="Google Shape;480;p30"/>
          <p:cNvSpPr txBox="1"/>
          <p:nvPr/>
        </p:nvSpPr>
        <p:spPr>
          <a:xfrm>
            <a:off x="263353" y="1124744"/>
            <a:ext cx="4464496" cy="637681"/>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Font typeface="Arial" panose="020B0604020202020204" pitchFamily="34" charset="0"/>
              <a:buChar char="•"/>
            </a:pP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
        <p:nvSpPr>
          <p:cNvPr id="3" name="TextBox 2">
            <a:extLst>
              <a:ext uri="{FF2B5EF4-FFF2-40B4-BE49-F238E27FC236}">
                <a16:creationId xmlns:a16="http://schemas.microsoft.com/office/drawing/2014/main" id="{92F7D8D6-A5F7-403A-B7B2-E7207D3647D6}"/>
              </a:ext>
            </a:extLst>
          </p:cNvPr>
          <p:cNvSpPr txBox="1"/>
          <p:nvPr/>
        </p:nvSpPr>
        <p:spPr>
          <a:xfrm>
            <a:off x="297871" y="1196752"/>
            <a:ext cx="2413753" cy="646331"/>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2. Data Preprocessing</a:t>
            </a:r>
          </a:p>
          <a:p>
            <a:endParaRPr lang="en-US"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B201D16-8601-4B6E-B526-04EE73146E52}"/>
              </a:ext>
            </a:extLst>
          </p:cNvPr>
          <p:cNvSpPr txBox="1"/>
          <p:nvPr/>
        </p:nvSpPr>
        <p:spPr>
          <a:xfrm>
            <a:off x="585902" y="1661741"/>
            <a:ext cx="4320480" cy="369332"/>
          </a:xfrm>
          <a:prstGeom prst="rect">
            <a:avLst/>
          </a:prstGeom>
          <a:noFill/>
        </p:spPr>
        <p:txBody>
          <a:bodyPr wrap="square" rtlCol="0">
            <a:spAutoFit/>
          </a:bodyPr>
          <a:lstStyle/>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Data Reshape (EEG Segmentation):</a:t>
            </a:r>
          </a:p>
        </p:txBody>
      </p:sp>
      <p:pic>
        <p:nvPicPr>
          <p:cNvPr id="9" name="Picture 8">
            <a:extLst>
              <a:ext uri="{FF2B5EF4-FFF2-40B4-BE49-F238E27FC236}">
                <a16:creationId xmlns:a16="http://schemas.microsoft.com/office/drawing/2014/main" id="{2EAC8ED9-DC10-4719-9D82-45F83474C97A}"/>
              </a:ext>
            </a:extLst>
          </p:cNvPr>
          <p:cNvPicPr>
            <a:picLocks noChangeAspect="1"/>
          </p:cNvPicPr>
          <p:nvPr/>
        </p:nvPicPr>
        <p:blipFill>
          <a:blip r:embed="rId3"/>
          <a:stretch>
            <a:fillRect/>
          </a:stretch>
        </p:blipFill>
        <p:spPr>
          <a:xfrm>
            <a:off x="3575720" y="3789040"/>
            <a:ext cx="4248472" cy="2953961"/>
          </a:xfrm>
          <a:prstGeom prst="rect">
            <a:avLst/>
          </a:prstGeom>
        </p:spPr>
      </p:pic>
      <p:sp>
        <p:nvSpPr>
          <p:cNvPr id="10" name="TextBox 9">
            <a:extLst>
              <a:ext uri="{FF2B5EF4-FFF2-40B4-BE49-F238E27FC236}">
                <a16:creationId xmlns:a16="http://schemas.microsoft.com/office/drawing/2014/main" id="{AE7C1926-6F92-45CC-A955-A95774882081}"/>
              </a:ext>
            </a:extLst>
          </p:cNvPr>
          <p:cNvSpPr txBox="1"/>
          <p:nvPr/>
        </p:nvSpPr>
        <p:spPr>
          <a:xfrm>
            <a:off x="2096112" y="4488538"/>
            <a:ext cx="1512168" cy="307777"/>
          </a:xfrm>
          <a:prstGeom prst="rect">
            <a:avLst/>
          </a:prstGeom>
          <a:noFill/>
        </p:spPr>
        <p:txBody>
          <a:bodyPr wrap="square" rtlCol="0">
            <a:spAutoFit/>
          </a:bodyPr>
          <a:lstStyle/>
          <a:p>
            <a:pPr algn="ctr"/>
            <a:r>
              <a:rPr lang="en-US" b="1" dirty="0"/>
              <a:t>500 x 4096</a:t>
            </a:r>
          </a:p>
        </p:txBody>
      </p:sp>
      <p:sp>
        <p:nvSpPr>
          <p:cNvPr id="11" name="TextBox 10">
            <a:extLst>
              <a:ext uri="{FF2B5EF4-FFF2-40B4-BE49-F238E27FC236}">
                <a16:creationId xmlns:a16="http://schemas.microsoft.com/office/drawing/2014/main" id="{485495F5-0918-477E-A6F8-C12AA93660EF}"/>
              </a:ext>
            </a:extLst>
          </p:cNvPr>
          <p:cNvSpPr txBox="1"/>
          <p:nvPr/>
        </p:nvSpPr>
        <p:spPr>
          <a:xfrm>
            <a:off x="8040216" y="4315169"/>
            <a:ext cx="1512168" cy="307777"/>
          </a:xfrm>
          <a:prstGeom prst="rect">
            <a:avLst/>
          </a:prstGeom>
          <a:noFill/>
        </p:spPr>
        <p:txBody>
          <a:bodyPr wrap="square" rtlCol="0">
            <a:spAutoFit/>
          </a:bodyPr>
          <a:lstStyle/>
          <a:p>
            <a:pPr algn="ctr"/>
            <a:r>
              <a:rPr lang="en-US" b="1" dirty="0"/>
              <a:t>500 x 2048 x 2</a:t>
            </a:r>
          </a:p>
        </p:txBody>
      </p:sp>
      <p:sp>
        <p:nvSpPr>
          <p:cNvPr id="12" name="TextBox 11">
            <a:extLst>
              <a:ext uri="{FF2B5EF4-FFF2-40B4-BE49-F238E27FC236}">
                <a16:creationId xmlns:a16="http://schemas.microsoft.com/office/drawing/2014/main" id="{5602B75A-E0D0-4FDA-94EE-C14895AF0B80}"/>
              </a:ext>
            </a:extLst>
          </p:cNvPr>
          <p:cNvSpPr txBox="1"/>
          <p:nvPr/>
        </p:nvSpPr>
        <p:spPr>
          <a:xfrm>
            <a:off x="1127448" y="2178249"/>
            <a:ext cx="8136904" cy="1200329"/>
          </a:xfrm>
          <a:prstGeom prst="rect">
            <a:avLst/>
          </a:prstGeom>
          <a:noFill/>
        </p:spPr>
        <p:txBody>
          <a:bodyPr wrap="square" rtlCol="0">
            <a:spAutoFit/>
          </a:bodyPr>
          <a:lstStyle/>
          <a:p>
            <a:pPr marL="285750" indent="-285750" algn="jus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Changing data shape  from 2D i.e., 500 * 4096, to 3D i.e., 500 * 2048 * 2.</a:t>
            </a:r>
          </a:p>
          <a:p>
            <a:pPr marL="285750" indent="-285750" algn="just">
              <a:buFont typeface="Courier New" panose="02070309020205020404" pitchFamily="49" charset="0"/>
              <a:buChar char="o"/>
            </a:pPr>
            <a:endParaRPr lang="en-US" sz="1800" dirty="0">
              <a:latin typeface="Times New Roman" panose="02020603050405020304" pitchFamily="18" charset="0"/>
              <a:cs typeface="Times New Roman" panose="02020603050405020304" pitchFamily="18" charset="0"/>
            </a:endParaRPr>
          </a:p>
          <a:p>
            <a:pPr marL="285750" indent="-285750" algn="jus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As LSTM / GRU accept input in 3D format </a:t>
            </a:r>
          </a:p>
          <a:p>
            <a:pPr algn="just"/>
            <a:endParaRPr lang="en-US" sz="1800" dirty="0"/>
          </a:p>
        </p:txBody>
      </p:sp>
    </p:spTree>
    <p:extLst>
      <p:ext uri="{BB962C8B-B14F-4D97-AF65-F5344CB8AC3E}">
        <p14:creationId xmlns:p14="http://schemas.microsoft.com/office/powerpoint/2010/main" val="214817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5c. Methodology</a:t>
            </a:r>
          </a:p>
          <a:p>
            <a:pPr marL="0" marR="0" lvl="0" indent="0" algn="l" rtl="0">
              <a:spcBef>
                <a:spcPts val="0"/>
              </a:spcBef>
              <a:spcAft>
                <a:spcPts val="0"/>
              </a:spcAft>
              <a:buNone/>
            </a:pPr>
            <a:endParaRPr lang="en-US" sz="3200" dirty="0">
              <a:latin typeface="Times New Roman" pitchFamily="18" charset="0"/>
              <a:cs typeface="Times New Roman" pitchFamily="18" charset="0"/>
            </a:endParaRPr>
          </a:p>
        </p:txBody>
      </p:sp>
      <p:sp>
        <p:nvSpPr>
          <p:cNvPr id="480" name="Google Shape;480;p30"/>
          <p:cNvSpPr txBox="1"/>
          <p:nvPr/>
        </p:nvSpPr>
        <p:spPr>
          <a:xfrm>
            <a:off x="263353" y="1124744"/>
            <a:ext cx="4464496" cy="637681"/>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Font typeface="Arial" panose="020B0604020202020204" pitchFamily="34" charset="0"/>
              <a:buChar char="•"/>
            </a:pP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pic>
        <p:nvPicPr>
          <p:cNvPr id="4" name="Picture 3">
            <a:extLst>
              <a:ext uri="{FF2B5EF4-FFF2-40B4-BE49-F238E27FC236}">
                <a16:creationId xmlns:a16="http://schemas.microsoft.com/office/drawing/2014/main" id="{AFBA12B7-75BB-47DA-A2AE-61696CBB5AD6}"/>
              </a:ext>
            </a:extLst>
          </p:cNvPr>
          <p:cNvPicPr>
            <a:picLocks noChangeAspect="1"/>
          </p:cNvPicPr>
          <p:nvPr/>
        </p:nvPicPr>
        <p:blipFill>
          <a:blip r:embed="rId3"/>
          <a:stretch>
            <a:fillRect/>
          </a:stretch>
        </p:blipFill>
        <p:spPr>
          <a:xfrm>
            <a:off x="4164024" y="925500"/>
            <a:ext cx="7943764" cy="5167795"/>
          </a:xfrm>
          <a:prstGeom prst="rect">
            <a:avLst/>
          </a:prstGeom>
        </p:spPr>
      </p:pic>
      <p:sp>
        <p:nvSpPr>
          <p:cNvPr id="5" name="Rectangle 4">
            <a:extLst>
              <a:ext uri="{FF2B5EF4-FFF2-40B4-BE49-F238E27FC236}">
                <a16:creationId xmlns:a16="http://schemas.microsoft.com/office/drawing/2014/main" id="{9E086083-D165-4CA3-80D6-A110A05EA78C}"/>
              </a:ext>
            </a:extLst>
          </p:cNvPr>
          <p:cNvSpPr/>
          <p:nvPr/>
        </p:nvSpPr>
        <p:spPr>
          <a:xfrm>
            <a:off x="4079776" y="4720432"/>
            <a:ext cx="2376264" cy="1372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8EDFC3-B6A7-47B6-80AD-EC62F41417E4}"/>
              </a:ext>
            </a:extLst>
          </p:cNvPr>
          <p:cNvSpPr txBox="1"/>
          <p:nvPr/>
        </p:nvSpPr>
        <p:spPr>
          <a:xfrm>
            <a:off x="6528048" y="2822481"/>
            <a:ext cx="432048"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p>
        </p:txBody>
      </p:sp>
      <p:sp>
        <p:nvSpPr>
          <p:cNvPr id="7" name="TextBox 6">
            <a:extLst>
              <a:ext uri="{FF2B5EF4-FFF2-40B4-BE49-F238E27FC236}">
                <a16:creationId xmlns:a16="http://schemas.microsoft.com/office/drawing/2014/main" id="{803EFDF0-C6F9-45ED-A048-6329BBC8E969}"/>
              </a:ext>
            </a:extLst>
          </p:cNvPr>
          <p:cNvSpPr txBox="1"/>
          <p:nvPr/>
        </p:nvSpPr>
        <p:spPr>
          <a:xfrm>
            <a:off x="4664224" y="4277767"/>
            <a:ext cx="1431776"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500*2048*2</a:t>
            </a:r>
            <a:endParaRPr lang="en-US" b="1" baseline="-25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D4661A8-EBF3-4DC4-8F49-BAAB6B77B96E}"/>
              </a:ext>
            </a:extLst>
          </p:cNvPr>
          <p:cNvSpPr txBox="1"/>
          <p:nvPr/>
        </p:nvSpPr>
        <p:spPr>
          <a:xfrm>
            <a:off x="6354148" y="5335016"/>
            <a:ext cx="605948"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2047</a:t>
            </a:r>
          </a:p>
        </p:txBody>
      </p:sp>
      <p:sp>
        <p:nvSpPr>
          <p:cNvPr id="9" name="TextBox 8">
            <a:extLst>
              <a:ext uri="{FF2B5EF4-FFF2-40B4-BE49-F238E27FC236}">
                <a16:creationId xmlns:a16="http://schemas.microsoft.com/office/drawing/2014/main" id="{EEA5CAFF-4CB6-4E66-8DFA-BF489564F20D}"/>
              </a:ext>
            </a:extLst>
          </p:cNvPr>
          <p:cNvSpPr txBox="1"/>
          <p:nvPr/>
        </p:nvSpPr>
        <p:spPr>
          <a:xfrm>
            <a:off x="6528048" y="2069232"/>
            <a:ext cx="432048"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p>
        </p:txBody>
      </p:sp>
      <p:sp>
        <p:nvSpPr>
          <p:cNvPr id="11" name="TextBox 10">
            <a:extLst>
              <a:ext uri="{FF2B5EF4-FFF2-40B4-BE49-F238E27FC236}">
                <a16:creationId xmlns:a16="http://schemas.microsoft.com/office/drawing/2014/main" id="{F8895356-3562-4219-ACA0-37FDF6481735}"/>
              </a:ext>
            </a:extLst>
          </p:cNvPr>
          <p:cNvSpPr txBox="1"/>
          <p:nvPr/>
        </p:nvSpPr>
        <p:spPr>
          <a:xfrm>
            <a:off x="6468265" y="1289695"/>
            <a:ext cx="432048"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0</a:t>
            </a:r>
          </a:p>
        </p:txBody>
      </p:sp>
      <p:sp>
        <p:nvSpPr>
          <p:cNvPr id="13" name="Rectangle: Rounded Corners 12">
            <a:extLst>
              <a:ext uri="{FF2B5EF4-FFF2-40B4-BE49-F238E27FC236}">
                <a16:creationId xmlns:a16="http://schemas.microsoft.com/office/drawing/2014/main" id="{AFED6A1D-66E6-4214-BA06-0144E256A2EC}"/>
              </a:ext>
            </a:extLst>
          </p:cNvPr>
          <p:cNvSpPr/>
          <p:nvPr/>
        </p:nvSpPr>
        <p:spPr>
          <a:xfrm>
            <a:off x="6456040" y="1015963"/>
            <a:ext cx="1152128" cy="4717293"/>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44A771C-EE15-480C-A1FE-6C8975DA43D7}"/>
              </a:ext>
            </a:extLst>
          </p:cNvPr>
          <p:cNvSpPr/>
          <p:nvPr/>
        </p:nvSpPr>
        <p:spPr>
          <a:xfrm>
            <a:off x="10849408" y="2276872"/>
            <a:ext cx="935224" cy="2232248"/>
          </a:xfrm>
          <a:prstGeom prst="roundRect">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2CF1E65-C1E2-4556-AAF1-D964C6195B6F}"/>
              </a:ext>
            </a:extLst>
          </p:cNvPr>
          <p:cNvSpPr txBox="1"/>
          <p:nvPr/>
        </p:nvSpPr>
        <p:spPr>
          <a:xfrm>
            <a:off x="4151784" y="6237312"/>
            <a:ext cx="7920880" cy="646331"/>
          </a:xfrm>
          <a:prstGeom prst="rect">
            <a:avLst/>
          </a:prstGeom>
          <a:noFill/>
        </p:spPr>
        <p:txBody>
          <a:bodyPr wrap="square" rtlCol="0">
            <a:spAutoFit/>
          </a:bodyPr>
          <a:lstStyle/>
          <a:p>
            <a:pPr algn="ctr"/>
            <a:r>
              <a:rPr lang="en-US" sz="1800" b="1" i="0" u="none" strike="noStrike" baseline="0" dirty="0">
                <a:solidFill>
                  <a:srgbClr val="000000"/>
                </a:solidFill>
                <a:latin typeface="Times New Roman" panose="02020603050405020304" pitchFamily="18" charset="0"/>
              </a:rPr>
              <a:t>Fig 5c: Schematic diagram of seizure detection approach (Orange box &amp; Blue box changes respectively for 2class, 3class &amp; 5 class classification problem) </a:t>
            </a:r>
            <a:endParaRPr lang="en-US" b="1" dirty="0"/>
          </a:p>
        </p:txBody>
      </p:sp>
      <p:sp>
        <p:nvSpPr>
          <p:cNvPr id="18" name="TextBox 17">
            <a:extLst>
              <a:ext uri="{FF2B5EF4-FFF2-40B4-BE49-F238E27FC236}">
                <a16:creationId xmlns:a16="http://schemas.microsoft.com/office/drawing/2014/main" id="{43811019-3CD0-4C73-BBF9-B30D821F1AC4}"/>
              </a:ext>
            </a:extLst>
          </p:cNvPr>
          <p:cNvSpPr txBox="1"/>
          <p:nvPr/>
        </p:nvSpPr>
        <p:spPr>
          <a:xfrm>
            <a:off x="191344" y="1124744"/>
            <a:ext cx="3888432" cy="5016758"/>
          </a:xfrm>
          <a:prstGeom prst="rect">
            <a:avLst/>
          </a:prstGeom>
          <a:noFill/>
        </p:spPr>
        <p:txBody>
          <a:bodyPr wrap="square" rtlCol="0">
            <a:spAutoFit/>
          </a:bodyPr>
          <a:lstStyle/>
          <a:p>
            <a:pPr marL="342900" indent="-342900" algn="just">
              <a:buFont typeface="+mj-lt"/>
              <a:buAutoNum type="arabicPeriod"/>
            </a:pPr>
            <a:r>
              <a:rPr lang="en-US" sz="1600" b="0" i="0" u="none" strike="noStrike" baseline="0" dirty="0">
                <a:solidFill>
                  <a:srgbClr val="000000"/>
                </a:solidFill>
                <a:latin typeface="Times New Roman" panose="02020603050405020304" pitchFamily="18" charset="0"/>
              </a:rPr>
              <a:t>EEG data is first passed through an LSTM layer of 80 neurons. (helps in learning short and long-term dependencies between the EEG )</a:t>
            </a:r>
          </a:p>
          <a:p>
            <a:pPr marL="342900" indent="-342900" algn="just">
              <a:buFont typeface="+mj-lt"/>
              <a:buAutoNum type="arabicPeriod"/>
            </a:pPr>
            <a:endParaRPr lang="en-US" sz="1600" b="0" i="0" u="none" strike="noStrike" baseline="0" dirty="0">
              <a:solidFill>
                <a:srgbClr val="000000"/>
              </a:solidFill>
              <a:latin typeface="Times New Roman" panose="02020603050405020304" pitchFamily="18" charset="0"/>
            </a:endParaRPr>
          </a:p>
          <a:p>
            <a:pPr marL="342900" indent="-342900" algn="just">
              <a:buFont typeface="+mj-lt"/>
              <a:buAutoNum type="arabicPeriod"/>
            </a:pPr>
            <a:r>
              <a:rPr lang="en-US" sz="1600" b="0" i="0" u="none" strike="noStrike" baseline="0" dirty="0">
                <a:solidFill>
                  <a:srgbClr val="000000"/>
                </a:solidFill>
                <a:latin typeface="Times New Roman" panose="02020603050405020304" pitchFamily="18" charset="0"/>
              </a:rPr>
              <a:t>Output of LSTM is passed to fully connected dense layer (50 units) to translate the information learned by the LSTM layer into meaningful seizure-associated features. </a:t>
            </a:r>
          </a:p>
          <a:p>
            <a:pPr marL="342900" indent="-342900" algn="just">
              <a:buFont typeface="+mj-lt"/>
              <a:buAutoNum type="arabicPeriod"/>
            </a:pPr>
            <a:endParaRPr lang="en-US" sz="1600" b="0" i="0" u="none" strike="noStrike" baseline="0" dirty="0">
              <a:solidFill>
                <a:srgbClr val="000000"/>
              </a:solidFill>
              <a:latin typeface="Times New Roman" panose="02020603050405020304" pitchFamily="18" charset="0"/>
            </a:endParaRPr>
          </a:p>
          <a:p>
            <a:pPr marL="342900" indent="-342900" algn="just">
              <a:buFont typeface="+mj-lt"/>
              <a:buAutoNum type="arabicPeriod"/>
            </a:pPr>
            <a:r>
              <a:rPr lang="en-US" sz="1600" b="0" i="0" u="none" strike="noStrike" baseline="0" dirty="0">
                <a:solidFill>
                  <a:srgbClr val="000000"/>
                </a:solidFill>
                <a:latin typeface="Times New Roman" panose="02020603050405020304" pitchFamily="18" charset="0"/>
              </a:rPr>
              <a:t>Output of the FC layer is passed through a one-dimensional average pooling layer. The motivation for this was that all the EEG segments should contribute equally to the label prediction. </a:t>
            </a:r>
          </a:p>
          <a:p>
            <a:pPr marL="342900" indent="-342900" algn="just">
              <a:buFont typeface="+mj-lt"/>
              <a:buAutoNum type="arabicPeriod"/>
            </a:pPr>
            <a:endParaRPr lang="en-US" sz="1600" dirty="0">
              <a:latin typeface="Times New Roman" panose="02020603050405020304" pitchFamily="18" charset="0"/>
            </a:endParaRPr>
          </a:p>
          <a:p>
            <a:pPr marL="342900" indent="-342900" algn="just">
              <a:buFont typeface="+mj-lt"/>
              <a:buAutoNum type="arabicPeriod"/>
            </a:pPr>
            <a:r>
              <a:rPr lang="en-US" sz="1600" b="0" i="0" u="none" strike="noStrike" baseline="0" dirty="0">
                <a:solidFill>
                  <a:srgbClr val="000000"/>
                </a:solidFill>
                <a:latin typeface="Times New Roman" panose="02020603050405020304" pitchFamily="18" charset="0"/>
              </a:rPr>
              <a:t>The output of the average pooling layer is then presented as an input to the </a:t>
            </a:r>
            <a:r>
              <a:rPr lang="en-US" sz="1600" b="0" i="0" u="none" strike="noStrike" baseline="0" dirty="0" err="1">
                <a:solidFill>
                  <a:srgbClr val="000000"/>
                </a:solidFill>
                <a:latin typeface="Times New Roman" panose="02020603050405020304" pitchFamily="18" charset="0"/>
              </a:rPr>
              <a:t>softmax</a:t>
            </a:r>
            <a:r>
              <a:rPr lang="en-US" sz="1600" b="0" i="0" u="none" strike="noStrike" baseline="0" dirty="0">
                <a:solidFill>
                  <a:srgbClr val="000000"/>
                </a:solidFill>
                <a:latin typeface="Times New Roman" panose="02020603050405020304" pitchFamily="18" charset="0"/>
              </a:rPr>
              <a:t> layer for EEG classification. </a:t>
            </a:r>
            <a:endParaRPr lang="en-US" sz="1200" dirty="0"/>
          </a:p>
        </p:txBody>
      </p:sp>
    </p:spTree>
    <p:extLst>
      <p:ext uri="{BB962C8B-B14F-4D97-AF65-F5344CB8AC3E}">
        <p14:creationId xmlns:p14="http://schemas.microsoft.com/office/powerpoint/2010/main" val="2595220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r>
              <a:rPr lang="en-US" sz="3200" b="1" i="0" u="none" strike="noStrike" baseline="0" dirty="0">
                <a:solidFill>
                  <a:srgbClr val="B31166"/>
                </a:solidFill>
                <a:latin typeface="Times New Roman" panose="02020603050405020304" pitchFamily="18" charset="0"/>
              </a:rPr>
              <a:t>6. </a:t>
            </a:r>
            <a:r>
              <a:rPr lang="en-US" sz="3200" b="1" dirty="0">
                <a:solidFill>
                  <a:srgbClr val="B31166"/>
                </a:solidFill>
                <a:latin typeface="Times New Roman" panose="02020603050405020304" pitchFamily="18" charset="0"/>
              </a:rPr>
              <a:t>Model</a:t>
            </a:r>
            <a:r>
              <a:rPr lang="en-US" sz="3200" b="1" i="0" u="none" strike="noStrike" baseline="0" dirty="0">
                <a:solidFill>
                  <a:srgbClr val="B31166"/>
                </a:solidFill>
                <a:latin typeface="Times New Roman" panose="02020603050405020304" pitchFamily="18" charset="0"/>
              </a:rPr>
              <a:t> configuration </a:t>
            </a:r>
            <a:endParaRPr lang="en-US" sz="3200" b="0" i="0" u="none" strike="noStrike" baseline="0" dirty="0">
              <a:solidFill>
                <a:srgbClr val="B31166"/>
              </a:solidFill>
              <a:latin typeface="Times New Roman" panose="02020603050405020304" pitchFamily="18" charset="0"/>
            </a:endParaRPr>
          </a:p>
          <a:p>
            <a:pPr marL="0" marR="0" lvl="0" indent="0" algn="l" rtl="0">
              <a:spcBef>
                <a:spcPts val="0"/>
              </a:spcBef>
              <a:spcAft>
                <a:spcPts val="0"/>
              </a:spcAft>
              <a:buNone/>
            </a:pPr>
            <a:r>
              <a:rPr lang="en-US" sz="3000" b="1" dirty="0">
                <a:solidFill>
                  <a:srgbClr val="B31166"/>
                </a:solidFill>
                <a:latin typeface="Times New Roman" pitchFamily="18" charset="0"/>
                <a:cs typeface="Times New Roman" pitchFamily="18" charset="0"/>
                <a:sym typeface="Century Gothic"/>
              </a:rPr>
              <a:t> </a:t>
            </a:r>
          </a:p>
          <a:p>
            <a:pPr marL="0" marR="0" lvl="0" indent="0" algn="l" rtl="0">
              <a:spcBef>
                <a:spcPts val="0"/>
              </a:spcBef>
              <a:spcAft>
                <a:spcPts val="0"/>
              </a:spcAft>
              <a:buNone/>
            </a:pPr>
            <a:endParaRPr dirty="0">
              <a:solidFill>
                <a:srgbClr val="B31166"/>
              </a:solidFill>
              <a:latin typeface="Times New Roman" pitchFamily="18" charset="0"/>
              <a:cs typeface="Times New Roman" pitchFamily="18" charset="0"/>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graphicFrame>
        <p:nvGraphicFramePr>
          <p:cNvPr id="3" name="Table 3">
            <a:extLst>
              <a:ext uri="{FF2B5EF4-FFF2-40B4-BE49-F238E27FC236}">
                <a16:creationId xmlns:a16="http://schemas.microsoft.com/office/drawing/2014/main" id="{36A209F0-29FD-4B4D-84DE-D865582BCD09}"/>
              </a:ext>
            </a:extLst>
          </p:cNvPr>
          <p:cNvGraphicFramePr>
            <a:graphicFrameLocks noGrp="1"/>
          </p:cNvGraphicFramePr>
          <p:nvPr>
            <p:extLst>
              <p:ext uri="{D42A27DB-BD31-4B8C-83A1-F6EECF244321}">
                <p14:modId xmlns:p14="http://schemas.microsoft.com/office/powerpoint/2010/main" val="1092704684"/>
              </p:ext>
            </p:extLst>
          </p:nvPr>
        </p:nvGraphicFramePr>
        <p:xfrm>
          <a:off x="1554065" y="1772816"/>
          <a:ext cx="8128000" cy="3337560"/>
        </p:xfrm>
        <a:graphic>
          <a:graphicData uri="http://schemas.openxmlformats.org/drawingml/2006/table">
            <a:tbl>
              <a:tblPr firstRow="1" bandRow="1">
                <a:tableStyleId>{923E1C4C-5A83-4A28-9C6C-9DD182A05E3A}</a:tableStyleId>
              </a:tblPr>
              <a:tblGrid>
                <a:gridCol w="4064000">
                  <a:extLst>
                    <a:ext uri="{9D8B030D-6E8A-4147-A177-3AD203B41FA5}">
                      <a16:colId xmlns:a16="http://schemas.microsoft.com/office/drawing/2014/main" val="2313332859"/>
                    </a:ext>
                  </a:extLst>
                </a:gridCol>
                <a:gridCol w="4064000">
                  <a:extLst>
                    <a:ext uri="{9D8B030D-6E8A-4147-A177-3AD203B41FA5}">
                      <a16:colId xmlns:a16="http://schemas.microsoft.com/office/drawing/2014/main" val="887278282"/>
                    </a:ext>
                  </a:extLst>
                </a:gridCol>
              </a:tblGrid>
              <a:tr h="370840">
                <a:tc>
                  <a:txBody>
                    <a:bodyPr/>
                    <a:lstStyle/>
                    <a:p>
                      <a:pPr algn="ctr"/>
                      <a:r>
                        <a:rPr lang="en-US" sz="1800" dirty="0">
                          <a:latin typeface="Times New Roman" panose="02020603050405020304" pitchFamily="18" charset="0"/>
                          <a:cs typeface="Times New Roman" panose="02020603050405020304" pitchFamily="18" charset="0"/>
                        </a:rPr>
                        <a:t>Configuration and Hyperparameter</a:t>
                      </a:r>
                    </a:p>
                  </a:txBody>
                  <a:tcPr/>
                </a:tc>
                <a:tc>
                  <a:txBody>
                    <a:bodyPr/>
                    <a:lstStyle/>
                    <a:p>
                      <a:pPr algn="ctr"/>
                      <a:r>
                        <a:rPr lang="en-US" sz="1800" dirty="0">
                          <a:latin typeface="Times New Roman" panose="02020603050405020304" pitchFamily="18" charset="0"/>
                          <a:cs typeface="Times New Roman" panose="02020603050405020304" pitchFamily="18" charset="0"/>
                        </a:rPr>
                        <a:t>Value</a:t>
                      </a:r>
                    </a:p>
                  </a:txBody>
                  <a:tcPr/>
                </a:tc>
                <a:extLst>
                  <a:ext uri="{0D108BD9-81ED-4DB2-BD59-A6C34878D82A}">
                    <a16:rowId xmlns:a16="http://schemas.microsoft.com/office/drawing/2014/main" val="2979415033"/>
                  </a:ext>
                </a:extLst>
              </a:tr>
              <a:tr h="370840">
                <a:tc>
                  <a:txBody>
                    <a:bodyPr/>
                    <a:lstStyle/>
                    <a:p>
                      <a:pPr algn="ctr"/>
                      <a:r>
                        <a:rPr lang="en-US" sz="1800" dirty="0">
                          <a:latin typeface="Times New Roman" panose="02020603050405020304" pitchFamily="18" charset="0"/>
                          <a:cs typeface="Times New Roman" panose="02020603050405020304" pitchFamily="18" charset="0"/>
                        </a:rPr>
                        <a:t>Loss</a:t>
                      </a:r>
                    </a:p>
                  </a:txBody>
                  <a:tcPr/>
                </a:tc>
                <a:tc>
                  <a:txBody>
                    <a:bodyPr/>
                    <a:lstStyle/>
                    <a:p>
                      <a:pPr algn="ctr"/>
                      <a:r>
                        <a:rPr lang="en-US" sz="1800" b="0" i="0" u="none" strike="noStrike" baseline="0" dirty="0">
                          <a:solidFill>
                            <a:srgbClr val="000000"/>
                          </a:solidFill>
                          <a:latin typeface="Times New Roman" panose="02020603050405020304" pitchFamily="18" charset="0"/>
                          <a:cs typeface="Times New Roman" panose="02020603050405020304" pitchFamily="18" charset="0"/>
                        </a:rPr>
                        <a:t>Categorical cross-entropy</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19711717"/>
                  </a:ext>
                </a:extLst>
              </a:tr>
              <a:tr h="370840">
                <a:tc>
                  <a:txBody>
                    <a:bodyPr/>
                    <a:lstStyle/>
                    <a:p>
                      <a:pPr algn="ctr"/>
                      <a:r>
                        <a:rPr lang="en-US" sz="1800" dirty="0">
                          <a:latin typeface="Times New Roman" panose="02020603050405020304" pitchFamily="18" charset="0"/>
                          <a:cs typeface="Times New Roman" panose="02020603050405020304" pitchFamily="18" charset="0"/>
                        </a:rPr>
                        <a:t>Optimizer</a:t>
                      </a:r>
                    </a:p>
                  </a:txBody>
                  <a:tcPr/>
                </a:tc>
                <a:tc>
                  <a:txBody>
                    <a:bodyPr/>
                    <a:lstStyle/>
                    <a:p>
                      <a:pPr algn="ctr"/>
                      <a:r>
                        <a:rPr lang="en-US" sz="1800" b="0" i="0" u="none" strike="noStrike" baseline="0" dirty="0">
                          <a:solidFill>
                            <a:srgbClr val="000000"/>
                          </a:solidFill>
                          <a:latin typeface="Times New Roman" panose="02020603050405020304" pitchFamily="18" charset="0"/>
                          <a:cs typeface="Times New Roman" panose="02020603050405020304" pitchFamily="18" charset="0"/>
                        </a:rPr>
                        <a:t>Adam</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04186221"/>
                  </a:ext>
                </a:extLst>
              </a:tr>
              <a:tr h="370840">
                <a:tc>
                  <a:txBody>
                    <a:bodyPr/>
                    <a:lstStyle/>
                    <a:p>
                      <a:pPr algn="ctr"/>
                      <a:r>
                        <a:rPr lang="en-US" sz="1800" dirty="0">
                          <a:latin typeface="Times New Roman" panose="02020603050405020304" pitchFamily="18" charset="0"/>
                          <a:cs typeface="Times New Roman" panose="02020603050405020304" pitchFamily="18" charset="0"/>
                        </a:rPr>
                        <a:t>Learning rate</a:t>
                      </a:r>
                    </a:p>
                  </a:txBody>
                  <a:tcPr/>
                </a:tc>
                <a:tc>
                  <a:txBody>
                    <a:bodyPr/>
                    <a:lstStyle/>
                    <a:p>
                      <a:pPr algn="ctr"/>
                      <a:r>
                        <a:rPr lang="en-US" sz="1800" b="0" i="0" u="none" strike="noStrike" baseline="0" dirty="0">
                          <a:solidFill>
                            <a:srgbClr val="000000"/>
                          </a:solidFill>
                          <a:latin typeface="Times New Roman" panose="02020603050405020304" pitchFamily="18" charset="0"/>
                          <a:cs typeface="Times New Roman" panose="02020603050405020304" pitchFamily="18" charset="0"/>
                        </a:rPr>
                        <a:t>1 x 10</a:t>
                      </a:r>
                      <a:r>
                        <a:rPr lang="en-US" sz="1800" b="0" i="0" u="none" strike="noStrike" baseline="30000" dirty="0">
                          <a:solidFill>
                            <a:srgbClr val="000000"/>
                          </a:solidFill>
                          <a:latin typeface="Times New Roman" panose="02020603050405020304" pitchFamily="18" charset="0"/>
                          <a:cs typeface="Times New Roman" panose="02020603050405020304" pitchFamily="18" charset="0"/>
                        </a:rPr>
                        <a:t>-3</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9968731"/>
                  </a:ext>
                </a:extLst>
              </a:tr>
              <a:tr h="370840">
                <a:tc>
                  <a:txBody>
                    <a:bodyPr/>
                    <a:lstStyle/>
                    <a:p>
                      <a:pPr algn="ctr"/>
                      <a:r>
                        <a:rPr lang="en-US" sz="1800" dirty="0">
                          <a:latin typeface="Times New Roman" panose="02020603050405020304" pitchFamily="18" charset="0"/>
                          <a:cs typeface="Times New Roman" panose="02020603050405020304" pitchFamily="18" charset="0"/>
                        </a:rPr>
                        <a:t>Neurons in LSTM/GRU</a:t>
                      </a:r>
                    </a:p>
                  </a:txBody>
                  <a:tcPr/>
                </a:tc>
                <a:tc>
                  <a:txBody>
                    <a:bodyPr/>
                    <a:lstStyle/>
                    <a:p>
                      <a:pPr algn="ctr"/>
                      <a:r>
                        <a:rPr lang="en-US" sz="1800" dirty="0">
                          <a:latin typeface="Times New Roman" panose="02020603050405020304" pitchFamily="18" charset="0"/>
                          <a:cs typeface="Times New Roman" panose="02020603050405020304" pitchFamily="18" charset="0"/>
                        </a:rPr>
                        <a:t>80</a:t>
                      </a:r>
                    </a:p>
                  </a:txBody>
                  <a:tcPr/>
                </a:tc>
                <a:extLst>
                  <a:ext uri="{0D108BD9-81ED-4DB2-BD59-A6C34878D82A}">
                    <a16:rowId xmlns:a16="http://schemas.microsoft.com/office/drawing/2014/main" val="1822472814"/>
                  </a:ext>
                </a:extLst>
              </a:tr>
              <a:tr h="370840">
                <a:tc>
                  <a:txBody>
                    <a:bodyPr/>
                    <a:lstStyle/>
                    <a:p>
                      <a:pPr algn="ctr"/>
                      <a:r>
                        <a:rPr lang="en-US" sz="1800" dirty="0">
                          <a:latin typeface="Times New Roman" panose="02020603050405020304" pitchFamily="18" charset="0"/>
                          <a:cs typeface="Times New Roman" panose="02020603050405020304" pitchFamily="18" charset="0"/>
                        </a:rPr>
                        <a:t>Cells in FC</a:t>
                      </a:r>
                    </a:p>
                  </a:txBody>
                  <a:tcPr/>
                </a:tc>
                <a:tc>
                  <a:txBody>
                    <a:bodyPr/>
                    <a:lstStyle/>
                    <a:p>
                      <a:pPr algn="ctr"/>
                      <a:r>
                        <a:rPr lang="en-US" sz="1800" dirty="0">
                          <a:latin typeface="Times New Roman" panose="02020603050405020304" pitchFamily="18" charset="0"/>
                          <a:cs typeface="Times New Roman" panose="02020603050405020304" pitchFamily="18" charset="0"/>
                        </a:rPr>
                        <a:t>50</a:t>
                      </a:r>
                    </a:p>
                  </a:txBody>
                  <a:tcPr/>
                </a:tc>
                <a:extLst>
                  <a:ext uri="{0D108BD9-81ED-4DB2-BD59-A6C34878D82A}">
                    <a16:rowId xmlns:a16="http://schemas.microsoft.com/office/drawing/2014/main" val="2776630320"/>
                  </a:ext>
                </a:extLst>
              </a:tr>
              <a:tr h="370840">
                <a:tc>
                  <a:txBody>
                    <a:bodyPr/>
                    <a:lstStyle/>
                    <a:p>
                      <a:pPr algn="ctr"/>
                      <a:r>
                        <a:rPr lang="en-US" sz="1800" dirty="0">
                          <a:latin typeface="Times New Roman" panose="02020603050405020304" pitchFamily="18" charset="0"/>
                          <a:cs typeface="Times New Roman" panose="02020603050405020304" pitchFamily="18" charset="0"/>
                        </a:rPr>
                        <a:t>Batch size</a:t>
                      </a:r>
                    </a:p>
                  </a:txBody>
                  <a:tcPr/>
                </a:tc>
                <a:tc>
                  <a:txBody>
                    <a:bodyPr/>
                    <a:lstStyle/>
                    <a:p>
                      <a:pPr algn="ctr"/>
                      <a:r>
                        <a:rPr lang="en-US" sz="1800"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3356512613"/>
                  </a:ext>
                </a:extLst>
              </a:tr>
              <a:tr h="370840">
                <a:tc>
                  <a:txBody>
                    <a:bodyPr/>
                    <a:lstStyle/>
                    <a:p>
                      <a:pPr algn="ctr"/>
                      <a:r>
                        <a:rPr lang="en-US" sz="1800" dirty="0">
                          <a:latin typeface="Times New Roman" panose="02020603050405020304" pitchFamily="18" charset="0"/>
                          <a:cs typeface="Times New Roman" panose="02020603050405020304" pitchFamily="18" charset="0"/>
                        </a:rPr>
                        <a:t>Dropout</a:t>
                      </a:r>
                    </a:p>
                  </a:txBody>
                  <a:tcPr/>
                </a:tc>
                <a:tc>
                  <a:txBody>
                    <a:bodyPr/>
                    <a:lstStyle/>
                    <a:p>
                      <a:pPr algn="ctr"/>
                      <a:r>
                        <a:rPr lang="en-US" sz="1800" dirty="0">
                          <a:latin typeface="Times New Roman" panose="02020603050405020304" pitchFamily="18" charset="0"/>
                          <a:cs typeface="Times New Roman" panose="02020603050405020304" pitchFamily="18" charset="0"/>
                        </a:rPr>
                        <a:t>0.1</a:t>
                      </a:r>
                    </a:p>
                  </a:txBody>
                  <a:tcPr/>
                </a:tc>
                <a:extLst>
                  <a:ext uri="{0D108BD9-81ED-4DB2-BD59-A6C34878D82A}">
                    <a16:rowId xmlns:a16="http://schemas.microsoft.com/office/drawing/2014/main" val="2260315614"/>
                  </a:ext>
                </a:extLst>
              </a:tr>
              <a:tr h="370840">
                <a:tc>
                  <a:txBody>
                    <a:bodyPr/>
                    <a:lstStyle/>
                    <a:p>
                      <a:pPr algn="ctr"/>
                      <a:r>
                        <a:rPr lang="en-US" sz="1800" dirty="0">
                          <a:latin typeface="Times New Roman" panose="02020603050405020304" pitchFamily="18" charset="0"/>
                          <a:cs typeface="Times New Roman" panose="02020603050405020304" pitchFamily="18" charset="0"/>
                        </a:rPr>
                        <a:t>Epoch</a:t>
                      </a:r>
                    </a:p>
                  </a:txBody>
                  <a:tcPr/>
                </a:tc>
                <a:tc>
                  <a:txBody>
                    <a:bodyPr/>
                    <a:lstStyle/>
                    <a:p>
                      <a:pPr algn="ctr"/>
                      <a:r>
                        <a:rPr lang="en-US" sz="1800" dirty="0">
                          <a:latin typeface="Times New Roman" panose="02020603050405020304" pitchFamily="18" charset="0"/>
                          <a:cs typeface="Times New Roman" panose="02020603050405020304" pitchFamily="18" charset="0"/>
                        </a:rPr>
                        <a:t>100 (in most cases)</a:t>
                      </a:r>
                    </a:p>
                  </a:txBody>
                  <a:tcPr/>
                </a:tc>
                <a:extLst>
                  <a:ext uri="{0D108BD9-81ED-4DB2-BD59-A6C34878D82A}">
                    <a16:rowId xmlns:a16="http://schemas.microsoft.com/office/drawing/2014/main" val="4185269707"/>
                  </a:ext>
                </a:extLst>
              </a:tr>
            </a:tbl>
          </a:graphicData>
        </a:graphic>
      </p:graphicFrame>
    </p:spTree>
    <p:extLst>
      <p:ext uri="{BB962C8B-B14F-4D97-AF65-F5344CB8AC3E}">
        <p14:creationId xmlns:p14="http://schemas.microsoft.com/office/powerpoint/2010/main" val="975136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Two Class Classification (Normal vs Ictal)</a:t>
            </a:r>
            <a:endParaRPr dirty="0">
              <a:latin typeface="Times New Roman" pitchFamily="18" charset="0"/>
              <a:cs typeface="Times New Roman" pitchFamily="18" charset="0"/>
            </a:endParaRPr>
          </a:p>
        </p:txBody>
      </p:sp>
      <p:sp>
        <p:nvSpPr>
          <p:cNvPr id="480" name="Google Shape;480;p30"/>
          <p:cNvSpPr txBox="1"/>
          <p:nvPr/>
        </p:nvSpPr>
        <p:spPr>
          <a:xfrm>
            <a:off x="263352" y="1124745"/>
            <a:ext cx="11928647" cy="1870934"/>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For the two-class classification, Dataset was reduced to only two classes :-</a:t>
            </a:r>
          </a:p>
          <a:p>
            <a:pPr marL="285750" indent="-285750">
              <a:buFont typeface="Arial" panose="020B0604020202020204" pitchFamily="34" charset="0"/>
              <a:buChar char="•"/>
            </a:pPr>
            <a:endParaRPr lang="en-US" sz="1800" b="1" i="0" u="none" strike="noStrike" baseline="0" dirty="0">
              <a:solidFill>
                <a:srgbClr val="000000"/>
              </a:solidFill>
              <a:latin typeface="Times New Roman" panose="02020603050405020304" pitchFamily="18" charset="0"/>
            </a:endParaRPr>
          </a:p>
          <a:p>
            <a:pPr marL="285750" indent="-285750">
              <a:buFont typeface="Wingdings" panose="05000000000000000000" pitchFamily="2" charset="2"/>
              <a:buChar char="§"/>
            </a:pPr>
            <a:r>
              <a:rPr lang="en-US" sz="1800" b="1" dirty="0">
                <a:latin typeface="Times New Roman" panose="02020603050405020304" pitchFamily="18" charset="0"/>
              </a:rPr>
              <a:t>A vs E (200 * 4096)</a:t>
            </a:r>
          </a:p>
          <a:p>
            <a:pPr marL="285750" indent="-285750">
              <a:buFont typeface="Wingdings" panose="05000000000000000000" pitchFamily="2" charset="2"/>
              <a:buChar char="§"/>
            </a:pPr>
            <a:r>
              <a:rPr lang="en-US" sz="1800" b="1" dirty="0">
                <a:latin typeface="Times New Roman" panose="02020603050405020304" pitchFamily="18" charset="0"/>
              </a:rPr>
              <a:t>ABCD vs E (500 * 4096)</a:t>
            </a:r>
            <a:endParaRPr lang="en-US" sz="1800" b="1"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In the </a:t>
            </a:r>
            <a:r>
              <a:rPr lang="en-US" sz="1800" dirty="0">
                <a:latin typeface="Times New Roman" panose="02020603050405020304" pitchFamily="18" charset="0"/>
              </a:rPr>
              <a:t>F</a:t>
            </a:r>
            <a:r>
              <a:rPr lang="en-US" sz="1800" b="0" i="0" u="none" strike="noStrike" baseline="0" dirty="0">
                <a:solidFill>
                  <a:srgbClr val="000000"/>
                </a:solidFill>
                <a:latin typeface="Times New Roman" panose="02020603050405020304" pitchFamily="18" charset="0"/>
              </a:rPr>
              <a:t>ig 5C, we have replaced orange box with </a:t>
            </a:r>
            <a:r>
              <a:rPr lang="en-US" sz="1800" b="0" i="0" u="none" strike="noStrike" baseline="0" dirty="0" err="1">
                <a:solidFill>
                  <a:srgbClr val="000000"/>
                </a:solidFill>
                <a:latin typeface="Times New Roman" panose="02020603050405020304" pitchFamily="18" charset="0"/>
              </a:rPr>
              <a:t>softmax</a:t>
            </a:r>
            <a:r>
              <a:rPr lang="en-US" sz="1800" b="0" i="0" u="none" strike="noStrike" baseline="0" dirty="0">
                <a:solidFill>
                  <a:srgbClr val="000000"/>
                </a:solidFill>
                <a:latin typeface="Times New Roman" panose="02020603050405020304" pitchFamily="18" charset="0"/>
              </a:rPr>
              <a:t> 2 neurons as we are having two-class classification problem.</a:t>
            </a:r>
          </a:p>
          <a:p>
            <a:pPr marL="285750" marR="0" lvl="0" indent="-285750" algn="just" rtl="0">
              <a:lnSpc>
                <a:spcPct val="150000"/>
              </a:lnSpc>
              <a:spcBef>
                <a:spcPts val="0"/>
              </a:spcBef>
              <a:spcAft>
                <a:spcPts val="0"/>
              </a:spcAft>
              <a:buFont typeface="Arial" panose="020B0604020202020204" pitchFamily="34" charset="0"/>
              <a:buChar char="•"/>
            </a:pP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graphicFrame>
        <p:nvGraphicFramePr>
          <p:cNvPr id="3" name="Table 3">
            <a:extLst>
              <a:ext uri="{FF2B5EF4-FFF2-40B4-BE49-F238E27FC236}">
                <a16:creationId xmlns:a16="http://schemas.microsoft.com/office/drawing/2014/main" id="{44777CFB-C284-4E94-930C-B2A8E346CFEF}"/>
              </a:ext>
            </a:extLst>
          </p:cNvPr>
          <p:cNvGraphicFramePr>
            <a:graphicFrameLocks noGrp="1"/>
          </p:cNvGraphicFramePr>
          <p:nvPr>
            <p:extLst>
              <p:ext uri="{D42A27DB-BD31-4B8C-83A1-F6EECF244321}">
                <p14:modId xmlns:p14="http://schemas.microsoft.com/office/powerpoint/2010/main" val="1990420769"/>
              </p:ext>
            </p:extLst>
          </p:nvPr>
        </p:nvGraphicFramePr>
        <p:xfrm>
          <a:off x="1487488" y="3089968"/>
          <a:ext cx="9289032" cy="2560232"/>
        </p:xfrm>
        <a:graphic>
          <a:graphicData uri="http://schemas.openxmlformats.org/drawingml/2006/table">
            <a:tbl>
              <a:tblPr firstRow="1" bandRow="1">
                <a:tableStyleId>{923E1C4C-5A83-4A28-9C6C-9DD182A05E3A}</a:tableStyleId>
              </a:tblPr>
              <a:tblGrid>
                <a:gridCol w="1656184">
                  <a:extLst>
                    <a:ext uri="{9D8B030D-6E8A-4147-A177-3AD203B41FA5}">
                      <a16:colId xmlns:a16="http://schemas.microsoft.com/office/drawing/2014/main" val="3174536490"/>
                    </a:ext>
                  </a:extLst>
                </a:gridCol>
                <a:gridCol w="3672408">
                  <a:extLst>
                    <a:ext uri="{9D8B030D-6E8A-4147-A177-3AD203B41FA5}">
                      <a16:colId xmlns:a16="http://schemas.microsoft.com/office/drawing/2014/main" val="3868251280"/>
                    </a:ext>
                  </a:extLst>
                </a:gridCol>
                <a:gridCol w="1152128">
                  <a:extLst>
                    <a:ext uri="{9D8B030D-6E8A-4147-A177-3AD203B41FA5}">
                      <a16:colId xmlns:a16="http://schemas.microsoft.com/office/drawing/2014/main" val="2784817151"/>
                    </a:ext>
                  </a:extLst>
                </a:gridCol>
                <a:gridCol w="1368152">
                  <a:extLst>
                    <a:ext uri="{9D8B030D-6E8A-4147-A177-3AD203B41FA5}">
                      <a16:colId xmlns:a16="http://schemas.microsoft.com/office/drawing/2014/main" val="1742001142"/>
                    </a:ext>
                  </a:extLst>
                </a:gridCol>
                <a:gridCol w="1440160">
                  <a:extLst>
                    <a:ext uri="{9D8B030D-6E8A-4147-A177-3AD203B41FA5}">
                      <a16:colId xmlns:a16="http://schemas.microsoft.com/office/drawing/2014/main" val="457618995"/>
                    </a:ext>
                  </a:extLst>
                </a:gridCol>
              </a:tblGrid>
              <a:tr h="504056">
                <a:tc>
                  <a:txBody>
                    <a:bodyPr/>
                    <a:lstStyle/>
                    <a:p>
                      <a:r>
                        <a:rPr lang="en-US" sz="1800" dirty="0">
                          <a:solidFill>
                            <a:schemeClr val="bg1"/>
                          </a:solidFill>
                        </a:rPr>
                        <a:t>2 Class Type</a:t>
                      </a:r>
                    </a:p>
                  </a:txBody>
                  <a:tcPr/>
                </a:tc>
                <a:tc>
                  <a:txBody>
                    <a:bodyPr/>
                    <a:lstStyle/>
                    <a:p>
                      <a:r>
                        <a:rPr lang="en-US" sz="1800" b="1" i="0" u="none" strike="noStrike" baseline="0" dirty="0">
                          <a:solidFill>
                            <a:schemeClr val="bg1"/>
                          </a:solidFill>
                          <a:latin typeface="Times New Roman" panose="02020603050405020304" pitchFamily="18" charset="0"/>
                        </a:rPr>
                        <a:t>RNN Type Architecture (Blue Box) </a:t>
                      </a:r>
                      <a:endParaRPr lang="en-US" sz="1800" dirty="0">
                        <a:solidFill>
                          <a:schemeClr val="bg1"/>
                        </a:solidFill>
                      </a:endParaRPr>
                    </a:p>
                  </a:txBody>
                  <a:tcPr/>
                </a:tc>
                <a:tc>
                  <a:txBody>
                    <a:bodyPr/>
                    <a:lstStyle/>
                    <a:p>
                      <a:r>
                        <a:rPr lang="en-US" sz="1800" b="1" i="0" u="none" strike="noStrike" baseline="0" dirty="0">
                          <a:solidFill>
                            <a:schemeClr val="bg1"/>
                          </a:solidFill>
                          <a:latin typeface="Times New Roman" panose="02020603050405020304" pitchFamily="18" charset="0"/>
                        </a:rPr>
                        <a:t>Accuracy</a:t>
                      </a:r>
                      <a:endParaRPr lang="en-US" sz="1800" dirty="0">
                        <a:solidFill>
                          <a:schemeClr val="bg1"/>
                        </a:solidFill>
                      </a:endParaRPr>
                    </a:p>
                  </a:txBody>
                  <a:tcPr/>
                </a:tc>
                <a:tc>
                  <a:txBody>
                    <a:bodyPr/>
                    <a:lstStyle/>
                    <a:p>
                      <a:r>
                        <a:rPr lang="en-US" sz="1800" b="1" i="0" u="none" strike="noStrike" baseline="0" dirty="0">
                          <a:solidFill>
                            <a:schemeClr val="bg1"/>
                          </a:solidFill>
                          <a:latin typeface="Times New Roman" panose="02020603050405020304" pitchFamily="18" charset="0"/>
                        </a:rPr>
                        <a:t>Specificity </a:t>
                      </a:r>
                      <a:endParaRPr lang="en-US" sz="1800" dirty="0">
                        <a:solidFill>
                          <a:schemeClr val="bg1"/>
                        </a:solidFill>
                      </a:endParaRPr>
                    </a:p>
                  </a:txBody>
                  <a:tcPr/>
                </a:tc>
                <a:tc>
                  <a:txBody>
                    <a:bodyPr/>
                    <a:lstStyle/>
                    <a:p>
                      <a:r>
                        <a:rPr lang="en-US" sz="1800" b="1" i="0" u="none" strike="noStrike" baseline="0" dirty="0">
                          <a:solidFill>
                            <a:schemeClr val="bg1"/>
                          </a:solidFill>
                          <a:latin typeface="Times New Roman" panose="02020603050405020304" pitchFamily="18" charset="0"/>
                        </a:rPr>
                        <a:t>Sensitivity</a:t>
                      </a:r>
                      <a:endParaRPr lang="en-US" sz="1800" dirty="0">
                        <a:solidFill>
                          <a:schemeClr val="bg1"/>
                        </a:solidFill>
                      </a:endParaRPr>
                    </a:p>
                  </a:txBody>
                  <a:tcPr/>
                </a:tc>
                <a:extLst>
                  <a:ext uri="{0D108BD9-81ED-4DB2-BD59-A6C34878D82A}">
                    <a16:rowId xmlns:a16="http://schemas.microsoft.com/office/drawing/2014/main" val="797565969"/>
                  </a:ext>
                </a:extLst>
              </a:tr>
              <a:tr h="492352">
                <a:tc rowSpan="3">
                  <a:txBody>
                    <a:bodyPr/>
                    <a:lstStyle/>
                    <a:p>
                      <a:pPr algn="ctr"/>
                      <a:endParaRPr lang="en-US" sz="1400" dirty="0">
                        <a:solidFill>
                          <a:schemeClr val="tx1"/>
                        </a:solidFill>
                        <a:latin typeface="Times New Roman" panose="02020603050405020304" pitchFamily="18" charset="0"/>
                        <a:cs typeface="Times New Roman" panose="02020603050405020304" pitchFamily="18" charset="0"/>
                      </a:endParaRPr>
                    </a:p>
                    <a:p>
                      <a:pPr algn="ctr"/>
                      <a:endParaRPr lang="en-US" sz="1400" dirty="0">
                        <a:solidFill>
                          <a:schemeClr val="tx1"/>
                        </a:solidFill>
                        <a:latin typeface="Times New Roman" panose="02020603050405020304" pitchFamily="18" charset="0"/>
                        <a:cs typeface="Times New Roman" panose="02020603050405020304" pitchFamily="18" charset="0"/>
                      </a:endParaRPr>
                    </a:p>
                    <a:p>
                      <a:pPr algn="ctr"/>
                      <a:endParaRPr lang="en-US" sz="1400" dirty="0">
                        <a:solidFill>
                          <a:schemeClr val="tx1"/>
                        </a:solidFill>
                        <a:latin typeface="Times New Roman" panose="02020603050405020304" pitchFamily="18" charset="0"/>
                        <a:cs typeface="Times New Roman" panose="02020603050405020304" pitchFamily="18" charset="0"/>
                      </a:endParaRPr>
                    </a:p>
                    <a:p>
                      <a:pPr algn="ctr"/>
                      <a:r>
                        <a:rPr lang="en-US" sz="1400" dirty="0">
                          <a:solidFill>
                            <a:schemeClr val="tx1"/>
                          </a:solidFill>
                          <a:latin typeface="Times New Roman" panose="02020603050405020304" pitchFamily="18" charset="0"/>
                          <a:cs typeface="Times New Roman" panose="02020603050405020304" pitchFamily="18" charset="0"/>
                        </a:rPr>
                        <a:t>A vs E</a:t>
                      </a:r>
                    </a:p>
                  </a:txBody>
                  <a:tcPr/>
                </a:tc>
                <a:tc>
                  <a:txBody>
                    <a:bodyPr/>
                    <a:lstStyle/>
                    <a:p>
                      <a:r>
                        <a:rPr lang="en-US" sz="1400" b="0" i="0" u="none" strike="noStrike" baseline="0" dirty="0">
                          <a:solidFill>
                            <a:srgbClr val="000000"/>
                          </a:solidFill>
                          <a:latin typeface="Times New Roman" panose="02020603050405020304" pitchFamily="18" charset="0"/>
                        </a:rPr>
                        <a:t>LSTM (Single Layer) </a:t>
                      </a:r>
                      <a:endParaRPr lang="en-US" sz="1400" dirty="0">
                        <a:solidFill>
                          <a:schemeClr val="bg1"/>
                        </a:solidFill>
                      </a:endParaRPr>
                    </a:p>
                  </a:txBody>
                  <a:tcPr/>
                </a:tc>
                <a:tc>
                  <a:txBody>
                    <a:bodyPr/>
                    <a:lstStyle/>
                    <a:p>
                      <a:r>
                        <a:rPr lang="en-US" sz="1600" b="0" i="0" u="none" strike="noStrike" baseline="0" dirty="0">
                          <a:solidFill>
                            <a:srgbClr val="000000"/>
                          </a:solidFill>
                          <a:latin typeface="Times New Roman" panose="02020603050405020304" pitchFamily="18" charset="0"/>
                        </a:rPr>
                        <a:t>100% </a:t>
                      </a:r>
                      <a:endParaRPr lang="en-US" sz="1600" dirty="0">
                        <a:solidFill>
                          <a:schemeClr val="bg1"/>
                        </a:solidFill>
                      </a:endParaRPr>
                    </a:p>
                  </a:txBody>
                  <a:tcPr/>
                </a:tc>
                <a:tc>
                  <a:txBody>
                    <a:bodyPr/>
                    <a:lstStyle/>
                    <a:p>
                      <a:r>
                        <a:rPr kumimoji="0" lang="en-US" sz="16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100% </a:t>
                      </a:r>
                      <a:endParaRPr lang="en-US" sz="1600" dirty="0">
                        <a:solidFill>
                          <a:schemeClr val="bg1"/>
                        </a:solidFill>
                      </a:endParaRPr>
                    </a:p>
                  </a:txBody>
                  <a:tcPr/>
                </a:tc>
                <a:tc>
                  <a:txBody>
                    <a:bodyPr/>
                    <a:lstStyle/>
                    <a:p>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100% </a:t>
                      </a:r>
                      <a:endParaRPr lang="en-US" sz="1600" dirty="0">
                        <a:solidFill>
                          <a:schemeClr val="bg1"/>
                        </a:solidFill>
                      </a:endParaRPr>
                    </a:p>
                  </a:txBody>
                  <a:tcPr/>
                </a:tc>
                <a:extLst>
                  <a:ext uri="{0D108BD9-81ED-4DB2-BD59-A6C34878D82A}">
                    <a16:rowId xmlns:a16="http://schemas.microsoft.com/office/drawing/2014/main" val="167841617"/>
                  </a:ext>
                </a:extLst>
              </a:tr>
              <a:tr h="492352">
                <a:tc vMerge="1">
                  <a:txBody>
                    <a:bodyPr/>
                    <a:lstStyle/>
                    <a:p>
                      <a:endParaRPr lang="en-US" sz="1400" dirty="0">
                        <a:solidFill>
                          <a:schemeClr val="bg1"/>
                        </a:solidFill>
                      </a:endParaRPr>
                    </a:p>
                  </a:txBody>
                  <a:tcPr/>
                </a:tc>
                <a:tc>
                  <a:txBody>
                    <a:bodyPr/>
                    <a:lstStyle/>
                    <a:p>
                      <a:r>
                        <a:rPr lang="en-US" sz="1400" b="0" i="0" u="none" strike="noStrike" baseline="0" dirty="0">
                          <a:solidFill>
                            <a:srgbClr val="000000"/>
                          </a:solidFill>
                          <a:latin typeface="Times New Roman" panose="02020603050405020304" pitchFamily="18" charset="0"/>
                        </a:rPr>
                        <a:t>Bidirectional LSTM </a:t>
                      </a:r>
                      <a:endParaRPr lang="en-US" sz="1400" dirty="0">
                        <a:solidFill>
                          <a:schemeClr val="bg1"/>
                        </a:solidFill>
                      </a:endParaRPr>
                    </a:p>
                  </a:txBody>
                  <a:tcPr/>
                </a:tc>
                <a:tc>
                  <a:txBody>
                    <a:bodyPr/>
                    <a:lstStyle/>
                    <a:p>
                      <a:r>
                        <a:rPr kumimoji="0" lang="en-US" sz="16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100% </a:t>
                      </a:r>
                      <a:endParaRPr lang="en-US" sz="1600" dirty="0">
                        <a:solidFill>
                          <a:schemeClr val="bg1"/>
                        </a:solidFill>
                      </a:endParaRPr>
                    </a:p>
                  </a:txBody>
                  <a:tcPr/>
                </a:tc>
                <a:tc>
                  <a:txBody>
                    <a:bodyPr/>
                    <a:lstStyle/>
                    <a:p>
                      <a:r>
                        <a:rPr kumimoji="0" lang="en-US" sz="16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100% </a:t>
                      </a:r>
                      <a:endParaRPr lang="en-US" sz="1600" dirty="0">
                        <a:solidFill>
                          <a:schemeClr val="bg1"/>
                        </a:solidFill>
                      </a:endParaRPr>
                    </a:p>
                  </a:txBody>
                  <a:tcPr/>
                </a:tc>
                <a:tc>
                  <a:txBody>
                    <a:bodyPr/>
                    <a:lstStyle/>
                    <a:p>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100% </a:t>
                      </a:r>
                      <a:endParaRPr lang="en-US" sz="1600" dirty="0">
                        <a:solidFill>
                          <a:schemeClr val="bg1"/>
                        </a:solidFill>
                      </a:endParaRPr>
                    </a:p>
                  </a:txBody>
                  <a:tcPr/>
                </a:tc>
                <a:extLst>
                  <a:ext uri="{0D108BD9-81ED-4DB2-BD59-A6C34878D82A}">
                    <a16:rowId xmlns:a16="http://schemas.microsoft.com/office/drawing/2014/main" val="1459393436"/>
                  </a:ext>
                </a:extLst>
              </a:tr>
              <a:tr h="492352">
                <a:tc vMerge="1">
                  <a:txBody>
                    <a:bodyPr/>
                    <a:lstStyle/>
                    <a:p>
                      <a:endParaRPr lang="en-US" sz="1400" dirty="0">
                        <a:solidFill>
                          <a:schemeClr val="bg1"/>
                        </a:solidFill>
                      </a:endParaRPr>
                    </a:p>
                  </a:txBody>
                  <a:tcPr/>
                </a:tc>
                <a:tc>
                  <a:txBody>
                    <a:bodyPr/>
                    <a:lstStyle/>
                    <a:p>
                      <a:r>
                        <a:rPr lang="en-US" sz="1400" b="0" i="0" u="none" strike="noStrike" baseline="0" dirty="0">
                          <a:solidFill>
                            <a:srgbClr val="000000"/>
                          </a:solidFill>
                          <a:latin typeface="Times New Roman" panose="02020603050405020304" pitchFamily="18" charset="0"/>
                        </a:rPr>
                        <a:t>GRU (Single Layer) </a:t>
                      </a:r>
                      <a:endParaRPr lang="en-US" sz="1400" dirty="0">
                        <a:solidFill>
                          <a:schemeClr val="bg1"/>
                        </a:solidFill>
                      </a:endParaRPr>
                    </a:p>
                  </a:txBody>
                  <a:tcPr/>
                </a:tc>
                <a:tc>
                  <a:txBody>
                    <a:bodyPr/>
                    <a:lstStyle/>
                    <a:p>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100% </a:t>
                      </a:r>
                      <a:endParaRPr lang="en-US" sz="1600" dirty="0">
                        <a:solidFill>
                          <a:schemeClr val="bg1"/>
                        </a:solidFill>
                      </a:endParaRPr>
                    </a:p>
                  </a:txBody>
                  <a:tcPr/>
                </a:tc>
                <a:tc>
                  <a:txBody>
                    <a:bodyPr/>
                    <a:lstStyle/>
                    <a:p>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100% </a:t>
                      </a:r>
                      <a:endParaRPr lang="en-US" sz="1600" dirty="0">
                        <a:solidFill>
                          <a:schemeClr val="bg1"/>
                        </a:solidFill>
                      </a:endParaRPr>
                    </a:p>
                  </a:txBody>
                  <a:tcPr/>
                </a:tc>
                <a:tc>
                  <a:txBody>
                    <a:bodyPr/>
                    <a:lstStyle/>
                    <a:p>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Arial"/>
                          <a:sym typeface="Arial"/>
                        </a:rPr>
                        <a:t>100% </a:t>
                      </a:r>
                      <a:endParaRPr lang="en-US" sz="1600" dirty="0">
                        <a:solidFill>
                          <a:schemeClr val="bg1"/>
                        </a:solidFill>
                      </a:endParaRPr>
                    </a:p>
                  </a:txBody>
                  <a:tcPr/>
                </a:tc>
                <a:extLst>
                  <a:ext uri="{0D108BD9-81ED-4DB2-BD59-A6C34878D82A}">
                    <a16:rowId xmlns:a16="http://schemas.microsoft.com/office/drawing/2014/main" val="3096616144"/>
                  </a:ext>
                </a:extLst>
              </a:tr>
              <a:tr h="492352">
                <a:tc>
                  <a:txBody>
                    <a:bodyPr/>
                    <a:lstStyle/>
                    <a:p>
                      <a:pPr algn="ctr"/>
                      <a:r>
                        <a:rPr lang="en-US" sz="1400" dirty="0">
                          <a:solidFill>
                            <a:schemeClr val="tx1"/>
                          </a:solidFill>
                          <a:latin typeface="Times New Roman" panose="02020603050405020304" pitchFamily="18" charset="0"/>
                          <a:cs typeface="Times New Roman" panose="02020603050405020304" pitchFamily="18" charset="0"/>
                        </a:rPr>
                        <a:t>ABCD vs 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baseline="0" dirty="0">
                          <a:solidFill>
                            <a:srgbClr val="000000"/>
                          </a:solidFill>
                          <a:latin typeface="Times New Roman" panose="02020603050405020304" pitchFamily="18" charset="0"/>
                          <a:cs typeface="Times New Roman" panose="02020603050405020304" pitchFamily="18" charset="0"/>
                        </a:rPr>
                        <a:t>Bidirectional LSTM </a:t>
                      </a:r>
                      <a:endParaRPr lang="en-US" sz="1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100% </a:t>
                      </a:r>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100% </a:t>
                      </a:r>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100% </a:t>
                      </a:r>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9986692"/>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30B9EC3-6D04-4027-A917-FBC3FD859211}"/>
                  </a:ext>
                </a:extLst>
              </p:cNvPr>
              <p:cNvSpPr txBox="1"/>
              <p:nvPr/>
            </p:nvSpPr>
            <p:spPr>
              <a:xfrm>
                <a:off x="330228" y="6153842"/>
                <a:ext cx="3425297" cy="56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𝐴𝑐𝑐𝑢𝑟𝑎𝑐𝑦</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r>
                            <a:rPr lang="en-US" sz="1800" b="0" i="1" smtClean="0">
                              <a:latin typeface="Cambria Math" panose="02040503050406030204" pitchFamily="18" charset="0"/>
                            </a:rPr>
                            <m:t>+</m:t>
                          </m:r>
                          <m:r>
                            <a:rPr lang="en-US" sz="1800" b="0" i="1" smtClean="0">
                              <a:latin typeface="Cambria Math" panose="02040503050406030204" pitchFamily="18" charset="0"/>
                            </a:rPr>
                            <m:t>𝑇𝑁</m:t>
                          </m:r>
                        </m:num>
                        <m:den>
                          <m:r>
                            <a:rPr lang="en-US" sz="1800" b="0" i="1" smtClean="0">
                              <a:latin typeface="Cambria Math" panose="02040503050406030204" pitchFamily="18" charset="0"/>
                            </a:rPr>
                            <m:t>𝑃𝑜𝑠𝑖𝑡𝑖𝑣𝑒</m:t>
                          </m:r>
                          <m:r>
                            <a:rPr lang="en-US" sz="1800" b="0" i="1" smtClean="0">
                              <a:latin typeface="Cambria Math" panose="02040503050406030204" pitchFamily="18" charset="0"/>
                            </a:rPr>
                            <m:t>+</m:t>
                          </m:r>
                          <m:r>
                            <a:rPr lang="en-US" sz="1800" b="0" i="1" smtClean="0">
                              <a:latin typeface="Cambria Math" panose="02040503050406030204" pitchFamily="18" charset="0"/>
                            </a:rPr>
                            <m:t>𝑁𝑒𝑔𝑎𝑡𝑖𝑣𝑒</m:t>
                          </m:r>
                        </m:den>
                      </m:f>
                    </m:oMath>
                  </m:oMathPara>
                </a14:m>
                <a:endParaRPr lang="en-US" sz="1800" dirty="0"/>
              </a:p>
            </p:txBody>
          </p:sp>
        </mc:Choice>
        <mc:Fallback xmlns="">
          <p:sp>
            <p:nvSpPr>
              <p:cNvPr id="2" name="TextBox 1">
                <a:extLst>
                  <a:ext uri="{FF2B5EF4-FFF2-40B4-BE49-F238E27FC236}">
                    <a16:creationId xmlns:a16="http://schemas.microsoft.com/office/drawing/2014/main" id="{E30B9EC3-6D04-4027-A917-FBC3FD859211}"/>
                  </a:ext>
                </a:extLst>
              </p:cNvPr>
              <p:cNvSpPr txBox="1">
                <a:spLocks noRot="1" noChangeAspect="1" noMove="1" noResize="1" noEditPoints="1" noAdjustHandles="1" noChangeArrowheads="1" noChangeShapeType="1" noTextEdit="1"/>
              </p:cNvSpPr>
              <p:nvPr/>
            </p:nvSpPr>
            <p:spPr>
              <a:xfrm>
                <a:off x="330228" y="6153842"/>
                <a:ext cx="3425297" cy="5671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9246CD-E4BB-4D92-9CE8-8AAA7D827B11}"/>
                  </a:ext>
                </a:extLst>
              </p:cNvPr>
              <p:cNvSpPr txBox="1"/>
              <p:nvPr/>
            </p:nvSpPr>
            <p:spPr>
              <a:xfrm>
                <a:off x="4151784" y="6066975"/>
                <a:ext cx="3096344" cy="659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𝑆𝑝𝑒𝑐𝑖𝑓𝑖𝑐𝑖𝑡𝑦</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𝑇𝑁</m:t>
                          </m:r>
                        </m:num>
                        <m:den>
                          <m:r>
                            <a:rPr lang="en-US" sz="1800" b="0" i="1" smtClean="0">
                              <a:latin typeface="Cambria Math" panose="02040503050406030204" pitchFamily="18" charset="0"/>
                            </a:rPr>
                            <m:t>𝑁𝑒𝑔𝑎𝑡𝑖𝑣𝑒</m:t>
                          </m:r>
                        </m:den>
                      </m:f>
                    </m:oMath>
                  </m:oMathPara>
                </a14:m>
                <a:endParaRPr lang="en-US" sz="1800" dirty="0"/>
              </a:p>
            </p:txBody>
          </p:sp>
        </mc:Choice>
        <mc:Fallback xmlns="">
          <p:sp>
            <p:nvSpPr>
              <p:cNvPr id="8" name="TextBox 7">
                <a:extLst>
                  <a:ext uri="{FF2B5EF4-FFF2-40B4-BE49-F238E27FC236}">
                    <a16:creationId xmlns:a16="http://schemas.microsoft.com/office/drawing/2014/main" id="{7D9246CD-E4BB-4D92-9CE8-8AAA7D827B11}"/>
                  </a:ext>
                </a:extLst>
              </p:cNvPr>
              <p:cNvSpPr txBox="1">
                <a:spLocks noRot="1" noChangeAspect="1" noMove="1" noResize="1" noEditPoints="1" noAdjustHandles="1" noChangeArrowheads="1" noChangeShapeType="1" noTextEdit="1"/>
              </p:cNvSpPr>
              <p:nvPr/>
            </p:nvSpPr>
            <p:spPr>
              <a:xfrm>
                <a:off x="4151784" y="6066975"/>
                <a:ext cx="3096344" cy="6594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7B79B8-936E-4D60-9832-CF21B5EA42E4}"/>
                  </a:ext>
                </a:extLst>
              </p:cNvPr>
              <p:cNvSpPr txBox="1"/>
              <p:nvPr/>
            </p:nvSpPr>
            <p:spPr>
              <a:xfrm>
                <a:off x="6227675" y="6027378"/>
                <a:ext cx="6112276" cy="611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𝑆𝑒𝑛𝑠𝑖𝑡𝑖𝑣𝑖𝑡𝑦</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𝑃𝑜𝑠𝑖𝑡𝑖𝑣𝑒</m:t>
                          </m:r>
                        </m:den>
                      </m:f>
                    </m:oMath>
                  </m:oMathPara>
                </a14:m>
                <a:endParaRPr lang="en-US" sz="1800" dirty="0"/>
              </a:p>
            </p:txBody>
          </p:sp>
        </mc:Choice>
        <mc:Fallback xmlns="">
          <p:sp>
            <p:nvSpPr>
              <p:cNvPr id="10" name="TextBox 9">
                <a:extLst>
                  <a:ext uri="{FF2B5EF4-FFF2-40B4-BE49-F238E27FC236}">
                    <a16:creationId xmlns:a16="http://schemas.microsoft.com/office/drawing/2014/main" id="{487B79B8-936E-4D60-9832-CF21B5EA42E4}"/>
                  </a:ext>
                </a:extLst>
              </p:cNvPr>
              <p:cNvSpPr txBox="1">
                <a:spLocks noRot="1" noChangeAspect="1" noMove="1" noResize="1" noEditPoints="1" noAdjustHandles="1" noChangeArrowheads="1" noChangeShapeType="1" noTextEdit="1"/>
              </p:cNvSpPr>
              <p:nvPr/>
            </p:nvSpPr>
            <p:spPr>
              <a:xfrm>
                <a:off x="6227675" y="6027378"/>
                <a:ext cx="6112276" cy="61100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930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902582"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Three Class Classification (Normal vs Inter-Ictal vs Ictal)</a:t>
            </a:r>
            <a:endParaRPr dirty="0">
              <a:latin typeface="Times New Roman" pitchFamily="18" charset="0"/>
              <a:cs typeface="Times New Roman" pitchFamily="18" charset="0"/>
            </a:endParaRPr>
          </a:p>
        </p:txBody>
      </p:sp>
      <p:sp>
        <p:nvSpPr>
          <p:cNvPr id="480" name="Google Shape;480;p30"/>
          <p:cNvSpPr txBox="1"/>
          <p:nvPr/>
        </p:nvSpPr>
        <p:spPr>
          <a:xfrm>
            <a:off x="263353" y="1052736"/>
            <a:ext cx="11521280" cy="5465469"/>
          </a:xfrm>
          <a:prstGeom prst="rect">
            <a:avLst/>
          </a:prstGeom>
          <a:noFill/>
          <a:ln>
            <a:noFill/>
          </a:ln>
        </p:spPr>
        <p:txBody>
          <a:bodyPr spcFirstLastPara="1" wrap="square" lIns="91425" tIns="45700" rIns="91425" bIns="45700" anchor="t" anchorCtr="0">
            <a:noAutofit/>
          </a:bodyPr>
          <a:lstStyle/>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For the three-class classification, Dataset was reduced to only three class </a:t>
            </a:r>
          </a:p>
          <a:p>
            <a:pPr marL="285750" indent="-285750" algn="just">
              <a:buFont typeface="Arial" panose="020B0604020202020204" pitchFamily="34" charset="0"/>
              <a:buChar char="•"/>
            </a:pPr>
            <a:endParaRPr lang="en-US" sz="1800" b="0" i="0" u="none" strike="noStrike" baseline="0" dirty="0">
              <a:solidFill>
                <a:srgbClr val="000000"/>
              </a:solidFill>
              <a:latin typeface="Times New Roman" panose="02020603050405020304" pitchFamily="18" charset="0"/>
            </a:endParaRPr>
          </a:p>
          <a:p>
            <a:pPr marL="285750" indent="-285750" algn="just">
              <a:buFont typeface="Wingdings" panose="05000000000000000000" pitchFamily="2" charset="2"/>
              <a:buChar char="§"/>
            </a:pPr>
            <a:r>
              <a:rPr lang="en-US" sz="1800" dirty="0">
                <a:latin typeface="Times New Roman" panose="02020603050405020304" pitchFamily="18" charset="0"/>
              </a:rPr>
              <a:t>AB vs. CD vs. E</a:t>
            </a:r>
            <a:r>
              <a:rPr lang="en-US" sz="1800" b="0" i="0" u="none" strike="noStrike" baseline="0" dirty="0">
                <a:solidFill>
                  <a:srgbClr val="000000"/>
                </a:solidFill>
                <a:latin typeface="Times New Roman" panose="02020603050405020304" pitchFamily="18" charset="0"/>
              </a:rPr>
              <a:t>  [500*4096]</a:t>
            </a:r>
          </a:p>
          <a:p>
            <a:pPr marL="285750" indent="-285750" algn="just">
              <a:buFont typeface="Wingdings" panose="05000000000000000000" pitchFamily="2" charset="2"/>
              <a:buChar char="§"/>
            </a:pPr>
            <a:endParaRPr lang="en-US" sz="1800" b="0" i="0" u="none" strike="noStrike" baseline="0" dirty="0">
              <a:solidFill>
                <a:srgbClr val="000000"/>
              </a:solidFill>
              <a:latin typeface="Times New Roman" panose="02020603050405020304" pitchFamily="18" charset="0"/>
            </a:endParaRPr>
          </a:p>
          <a:p>
            <a:pPr marL="285750" indent="-285750" algn="just">
              <a:buFont typeface="Wingdings" panose="05000000000000000000" pitchFamily="2" charset="2"/>
              <a:buChar char="§"/>
            </a:pPr>
            <a:r>
              <a:rPr lang="en-US" sz="1800" dirty="0">
                <a:latin typeface="Times New Roman" panose="02020603050405020304" pitchFamily="18" charset="0"/>
              </a:rPr>
              <a:t>A vs. C vs. E</a:t>
            </a:r>
            <a:r>
              <a:rPr lang="en-US" sz="1800" b="0" i="0" u="none" strike="noStrike" baseline="0" dirty="0">
                <a:solidFill>
                  <a:srgbClr val="000000"/>
                </a:solidFill>
                <a:latin typeface="Times New Roman" panose="02020603050405020304" pitchFamily="18" charset="0"/>
              </a:rPr>
              <a:t>  [300*4096]</a:t>
            </a:r>
          </a:p>
          <a:p>
            <a:pPr marL="285750" indent="-285750" algn="just">
              <a:buFont typeface="Arial" panose="020B0604020202020204" pitchFamily="34" charset="0"/>
              <a:buChar char="•"/>
            </a:pPr>
            <a:endParaRPr lang="en-US" sz="1800" b="0" i="0" u="none" strike="noStrike" baseline="0" dirty="0">
              <a:solidFill>
                <a:srgbClr val="000000"/>
              </a:solidFill>
              <a:latin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 In the fig 5c, we have replaced orange box with </a:t>
            </a:r>
            <a:r>
              <a:rPr lang="en-US" sz="1800" b="0" i="0" u="none" strike="noStrike" baseline="0" dirty="0" err="1">
                <a:solidFill>
                  <a:srgbClr val="000000"/>
                </a:solidFill>
                <a:latin typeface="Times New Roman" panose="02020603050405020304" pitchFamily="18" charset="0"/>
              </a:rPr>
              <a:t>softmax</a:t>
            </a:r>
            <a:r>
              <a:rPr lang="en-US" sz="1800" b="0" i="0" u="none" strike="noStrike" baseline="0" dirty="0">
                <a:solidFill>
                  <a:srgbClr val="000000"/>
                </a:solidFill>
                <a:latin typeface="Times New Roman" panose="02020603050405020304" pitchFamily="18" charset="0"/>
              </a:rPr>
              <a:t> 3 neurons as we are having three-class classification problem. </a:t>
            </a: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graphicFrame>
        <p:nvGraphicFramePr>
          <p:cNvPr id="7" name="Table 5">
            <a:extLst>
              <a:ext uri="{FF2B5EF4-FFF2-40B4-BE49-F238E27FC236}">
                <a16:creationId xmlns:a16="http://schemas.microsoft.com/office/drawing/2014/main" id="{965AFF1D-224E-4CB8-B86F-5AB7661705EA}"/>
              </a:ext>
            </a:extLst>
          </p:cNvPr>
          <p:cNvGraphicFramePr>
            <a:graphicFrameLocks noGrp="1"/>
          </p:cNvGraphicFramePr>
          <p:nvPr>
            <p:extLst>
              <p:ext uri="{D42A27DB-BD31-4B8C-83A1-F6EECF244321}">
                <p14:modId xmlns:p14="http://schemas.microsoft.com/office/powerpoint/2010/main" val="3443025784"/>
              </p:ext>
            </p:extLst>
          </p:nvPr>
        </p:nvGraphicFramePr>
        <p:xfrm>
          <a:off x="1199456" y="3284983"/>
          <a:ext cx="9289032" cy="3371559"/>
        </p:xfrm>
        <a:graphic>
          <a:graphicData uri="http://schemas.openxmlformats.org/drawingml/2006/table">
            <a:tbl>
              <a:tblPr firstRow="1" bandRow="1">
                <a:tableStyleId>{923E1C4C-5A83-4A28-9C6C-9DD182A05E3A}</a:tableStyleId>
              </a:tblPr>
              <a:tblGrid>
                <a:gridCol w="1522792">
                  <a:extLst>
                    <a:ext uri="{9D8B030D-6E8A-4147-A177-3AD203B41FA5}">
                      <a16:colId xmlns:a16="http://schemas.microsoft.com/office/drawing/2014/main" val="3282574880"/>
                    </a:ext>
                  </a:extLst>
                </a:gridCol>
                <a:gridCol w="3883120">
                  <a:extLst>
                    <a:ext uri="{9D8B030D-6E8A-4147-A177-3AD203B41FA5}">
                      <a16:colId xmlns:a16="http://schemas.microsoft.com/office/drawing/2014/main" val="1497509383"/>
                    </a:ext>
                  </a:extLst>
                </a:gridCol>
                <a:gridCol w="1218234">
                  <a:extLst>
                    <a:ext uri="{9D8B030D-6E8A-4147-A177-3AD203B41FA5}">
                      <a16:colId xmlns:a16="http://schemas.microsoft.com/office/drawing/2014/main" val="26090523"/>
                    </a:ext>
                  </a:extLst>
                </a:gridCol>
                <a:gridCol w="1294373">
                  <a:extLst>
                    <a:ext uri="{9D8B030D-6E8A-4147-A177-3AD203B41FA5}">
                      <a16:colId xmlns:a16="http://schemas.microsoft.com/office/drawing/2014/main" val="3731499076"/>
                    </a:ext>
                  </a:extLst>
                </a:gridCol>
                <a:gridCol w="1370513">
                  <a:extLst>
                    <a:ext uri="{9D8B030D-6E8A-4147-A177-3AD203B41FA5}">
                      <a16:colId xmlns:a16="http://schemas.microsoft.com/office/drawing/2014/main" val="3468057605"/>
                    </a:ext>
                  </a:extLst>
                </a:gridCol>
              </a:tblGrid>
              <a:tr h="431040">
                <a:tc>
                  <a:txBody>
                    <a:bodyPr/>
                    <a:lstStyle/>
                    <a:p>
                      <a:r>
                        <a:rPr lang="en-US" dirty="0"/>
                        <a:t>3 Class Type</a:t>
                      </a:r>
                    </a:p>
                  </a:txBody>
                  <a:tcPr/>
                </a:tc>
                <a:tc>
                  <a:txBody>
                    <a:bodyPr/>
                    <a:lstStyle/>
                    <a:p>
                      <a:r>
                        <a:rPr lang="en-US" sz="1800" b="1" i="0" u="none" strike="noStrike" baseline="0" dirty="0">
                          <a:solidFill>
                            <a:schemeClr val="bg1"/>
                          </a:solidFill>
                          <a:latin typeface="Times New Roman" panose="02020603050405020304" pitchFamily="18" charset="0"/>
                        </a:rPr>
                        <a:t>RNN Type Architecture (Blue Box) </a:t>
                      </a:r>
                      <a:endParaRPr lang="en-US" sz="1800" dirty="0">
                        <a:solidFill>
                          <a:schemeClr val="bg1"/>
                        </a:solidFill>
                      </a:endParaRPr>
                    </a:p>
                  </a:txBody>
                  <a:tcPr/>
                </a:tc>
                <a:tc>
                  <a:txBody>
                    <a:bodyPr/>
                    <a:lstStyle/>
                    <a:p>
                      <a:r>
                        <a:rPr lang="en-US" sz="1800" b="1" i="0" u="none" strike="noStrike" baseline="0" dirty="0">
                          <a:solidFill>
                            <a:schemeClr val="bg1"/>
                          </a:solidFill>
                          <a:latin typeface="Times New Roman" panose="02020603050405020304" pitchFamily="18" charset="0"/>
                        </a:rPr>
                        <a:t>Accuracy</a:t>
                      </a:r>
                      <a:endParaRPr lang="en-US" sz="1800" dirty="0">
                        <a:solidFill>
                          <a:schemeClr val="bg1"/>
                        </a:solidFill>
                      </a:endParaRPr>
                    </a:p>
                  </a:txBody>
                  <a:tcPr/>
                </a:tc>
                <a:tc>
                  <a:txBody>
                    <a:bodyPr/>
                    <a:lstStyle/>
                    <a:p>
                      <a:r>
                        <a:rPr lang="en-US" sz="1800" b="1" i="0" u="none" strike="noStrike" baseline="0" dirty="0">
                          <a:solidFill>
                            <a:schemeClr val="bg1"/>
                          </a:solidFill>
                          <a:latin typeface="Times New Roman" panose="02020603050405020304" pitchFamily="18" charset="0"/>
                        </a:rPr>
                        <a:t>Specificity </a:t>
                      </a:r>
                      <a:endParaRPr lang="en-US" sz="1800" dirty="0">
                        <a:solidFill>
                          <a:schemeClr val="bg1"/>
                        </a:solidFill>
                      </a:endParaRPr>
                    </a:p>
                  </a:txBody>
                  <a:tcPr/>
                </a:tc>
                <a:tc>
                  <a:txBody>
                    <a:bodyPr/>
                    <a:lstStyle/>
                    <a:p>
                      <a:r>
                        <a:rPr lang="en-US" sz="1800" b="1" i="0" u="none" strike="noStrike" baseline="0" dirty="0">
                          <a:solidFill>
                            <a:schemeClr val="bg1"/>
                          </a:solidFill>
                          <a:latin typeface="Times New Roman" panose="02020603050405020304" pitchFamily="18" charset="0"/>
                        </a:rPr>
                        <a:t>Sensitivity</a:t>
                      </a:r>
                      <a:endParaRPr lang="en-US" sz="1800" dirty="0">
                        <a:solidFill>
                          <a:schemeClr val="bg1"/>
                        </a:solidFill>
                      </a:endParaRPr>
                    </a:p>
                  </a:txBody>
                  <a:tcPr/>
                </a:tc>
                <a:extLst>
                  <a:ext uri="{0D108BD9-81ED-4DB2-BD59-A6C34878D82A}">
                    <a16:rowId xmlns:a16="http://schemas.microsoft.com/office/drawing/2014/main" val="3485819285"/>
                  </a:ext>
                </a:extLst>
              </a:tr>
              <a:tr h="431040">
                <a:tc rowSpan="6">
                  <a:txBody>
                    <a:bodyPr/>
                    <a:lstStyle/>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AB vs CD vs E</a:t>
                      </a:r>
                    </a:p>
                  </a:txBody>
                  <a:tcPr/>
                </a:tc>
                <a:tc>
                  <a:txBody>
                    <a:bodyPr/>
                    <a:lstStyle/>
                    <a:p>
                      <a:r>
                        <a:rPr lang="en-US" sz="1400" dirty="0">
                          <a:latin typeface="Times New Roman" panose="02020603050405020304" pitchFamily="18" charset="0"/>
                          <a:cs typeface="Times New Roman" panose="02020603050405020304" pitchFamily="18" charset="0"/>
                        </a:rPr>
                        <a:t>LSTM ( Single Layer )</a:t>
                      </a:r>
                    </a:p>
                  </a:txBody>
                  <a:tcPr/>
                </a:tc>
                <a:tc>
                  <a:txBody>
                    <a:bodyPr/>
                    <a:lstStyle/>
                    <a:p>
                      <a:pPr marL="0" marR="0">
                        <a:lnSpc>
                          <a:spcPct val="115000"/>
                        </a:lnSpc>
                        <a:spcBef>
                          <a:spcPts val="0"/>
                        </a:spcBef>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98.00%</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99.06%</a:t>
                      </a: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98.12%</a:t>
                      </a:r>
                    </a:p>
                  </a:txBody>
                  <a:tcPr marL="68580" marR="68580" marT="0" marB="0"/>
                </a:tc>
                <a:extLst>
                  <a:ext uri="{0D108BD9-81ED-4DB2-BD59-A6C34878D82A}">
                    <a16:rowId xmlns:a16="http://schemas.microsoft.com/office/drawing/2014/main" val="3604310719"/>
                  </a:ext>
                </a:extLst>
              </a:tr>
              <a:tr h="431040">
                <a:tc vMerge="1">
                  <a:txBody>
                    <a:bodyPr/>
                    <a:lstStyle/>
                    <a:p>
                      <a:endParaRPr lang="en-US"/>
                    </a:p>
                  </a:txBody>
                  <a:tcPr/>
                </a:tc>
                <a:tc>
                  <a:txBody>
                    <a:bodyPr/>
                    <a:lstStyle/>
                    <a:p>
                      <a:r>
                        <a:rPr lang="en-US" sz="1400" dirty="0">
                          <a:latin typeface="Times New Roman" panose="02020603050405020304" pitchFamily="18" charset="0"/>
                          <a:cs typeface="Times New Roman" panose="02020603050405020304" pitchFamily="18" charset="0"/>
                        </a:rPr>
                        <a:t>LSTM (Stacked)</a:t>
                      </a:r>
                    </a:p>
                  </a:txBody>
                  <a:tcPr/>
                </a:tc>
                <a:tc>
                  <a:txBody>
                    <a:bodyPr/>
                    <a:lstStyle/>
                    <a:p>
                      <a:pPr marL="0" marR="0">
                        <a:lnSpc>
                          <a:spcPct val="115000"/>
                        </a:lnSpc>
                        <a:spcBef>
                          <a:spcPts val="0"/>
                        </a:spcBef>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96.00%</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99.06%</a:t>
                      </a:r>
                    </a:p>
                  </a:txBody>
                  <a:tcPr marL="68580" marR="68580" marT="0" marB="0"/>
                </a:tc>
                <a:tc>
                  <a:txBody>
                    <a:bodyPr/>
                    <a:lstStyle/>
                    <a:p>
                      <a:pPr marL="0" marR="0" algn="just">
                        <a:lnSpc>
                          <a:spcPct val="115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98.12%</a:t>
                      </a:r>
                    </a:p>
                  </a:txBody>
                  <a:tcPr marL="68580" marR="68580" marT="0" marB="0"/>
                </a:tc>
                <a:extLst>
                  <a:ext uri="{0D108BD9-81ED-4DB2-BD59-A6C34878D82A}">
                    <a16:rowId xmlns:a16="http://schemas.microsoft.com/office/drawing/2014/main" val="73255947"/>
                  </a:ext>
                </a:extLst>
              </a:tr>
              <a:tr h="431040">
                <a:tc vMerge="1">
                  <a:txBody>
                    <a:bodyPr/>
                    <a:lstStyle/>
                    <a:p>
                      <a:endParaRPr lang="en-US"/>
                    </a:p>
                  </a:txBody>
                  <a:tcPr/>
                </a:tc>
                <a:tc>
                  <a:txBody>
                    <a:bodyPr/>
                    <a:lstStyle/>
                    <a:p>
                      <a:r>
                        <a:rPr lang="en-US" sz="1400" dirty="0">
                          <a:latin typeface="Times New Roman" panose="02020603050405020304" pitchFamily="18" charset="0"/>
                          <a:cs typeface="Times New Roman" panose="02020603050405020304" pitchFamily="18" charset="0"/>
                        </a:rPr>
                        <a:t>LSTM (Bi-Directional)</a:t>
                      </a:r>
                    </a:p>
                  </a:txBody>
                  <a:tcPr/>
                </a:tc>
                <a:tc>
                  <a:txBody>
                    <a:bodyPr/>
                    <a:lstStyle/>
                    <a:p>
                      <a:pPr marL="0" marR="0">
                        <a:lnSpc>
                          <a:spcPct val="115000"/>
                        </a:lnSpc>
                        <a:spcBef>
                          <a:spcPts val="0"/>
                        </a:spcBef>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98.67%</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98.30%</a:t>
                      </a: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96.59%</a:t>
                      </a:r>
                    </a:p>
                  </a:txBody>
                  <a:tcPr marL="68580" marR="68580" marT="0" marB="0"/>
                </a:tc>
                <a:extLst>
                  <a:ext uri="{0D108BD9-81ED-4DB2-BD59-A6C34878D82A}">
                    <a16:rowId xmlns:a16="http://schemas.microsoft.com/office/drawing/2014/main" val="1356300083"/>
                  </a:ext>
                </a:extLst>
              </a:tr>
              <a:tr h="431040">
                <a:tc vMerge="1">
                  <a:txBody>
                    <a:bodyPr/>
                    <a:lstStyle/>
                    <a:p>
                      <a:endParaRPr lang="en-US"/>
                    </a:p>
                  </a:txBody>
                  <a:tcPr/>
                </a:tc>
                <a:tc>
                  <a:txBody>
                    <a:bodyPr/>
                    <a:lstStyle/>
                    <a:p>
                      <a:r>
                        <a:rPr lang="en-US" sz="1400" dirty="0">
                          <a:latin typeface="Times New Roman" panose="02020603050405020304" pitchFamily="18" charset="0"/>
                          <a:cs typeface="Times New Roman" panose="02020603050405020304" pitchFamily="18" charset="0"/>
                        </a:rPr>
                        <a:t>GRU ( Single Layer )</a:t>
                      </a:r>
                    </a:p>
                  </a:txBody>
                  <a:tcPr/>
                </a:tc>
                <a:tc>
                  <a:txBody>
                    <a:bodyPr/>
                    <a:lstStyle/>
                    <a:p>
                      <a:pPr marL="0" marR="0">
                        <a:lnSpc>
                          <a:spcPct val="115000"/>
                        </a:lnSpc>
                        <a:spcBef>
                          <a:spcPts val="0"/>
                        </a:spcBef>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97.33%</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98.61%</a:t>
                      </a: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97.22%</a:t>
                      </a:r>
                    </a:p>
                  </a:txBody>
                  <a:tcPr marL="68580" marR="68580" marT="0" marB="0"/>
                </a:tc>
                <a:extLst>
                  <a:ext uri="{0D108BD9-81ED-4DB2-BD59-A6C34878D82A}">
                    <a16:rowId xmlns:a16="http://schemas.microsoft.com/office/drawing/2014/main" val="1515356235"/>
                  </a:ext>
                </a:extLst>
              </a:tr>
              <a:tr h="431040">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anose="02020603050405020304" pitchFamily="18" charset="0"/>
                          <a:cs typeface="Times New Roman" panose="02020603050405020304" pitchFamily="18" charset="0"/>
                        </a:rPr>
                        <a:t>GRU (Stacked)</a:t>
                      </a:r>
                    </a:p>
                  </a:txBody>
                  <a:tcPr/>
                </a:tc>
                <a:tc>
                  <a:txBody>
                    <a:bodyPr/>
                    <a:lstStyle/>
                    <a:p>
                      <a:pPr marL="0" marR="0">
                        <a:lnSpc>
                          <a:spcPct val="115000"/>
                        </a:lnSpc>
                        <a:spcBef>
                          <a:spcPts val="0"/>
                        </a:spcBef>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96.00%</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97.98%</a:t>
                      </a: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95.97%</a:t>
                      </a:r>
                    </a:p>
                  </a:txBody>
                  <a:tcPr marL="68580" marR="68580" marT="0" marB="0"/>
                </a:tc>
                <a:extLst>
                  <a:ext uri="{0D108BD9-81ED-4DB2-BD59-A6C34878D82A}">
                    <a16:rowId xmlns:a16="http://schemas.microsoft.com/office/drawing/2014/main" val="3167480415"/>
                  </a:ext>
                </a:extLst>
              </a:tr>
              <a:tr h="354279">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Times New Roman" panose="02020603050405020304" pitchFamily="18" charset="0"/>
                          <a:cs typeface="Times New Roman" panose="02020603050405020304" pitchFamily="18" charset="0"/>
                        </a:rPr>
                        <a:t>GRU (Bi-Directional)</a:t>
                      </a:r>
                    </a:p>
                  </a:txBody>
                  <a:tcPr/>
                </a:tc>
                <a:tc>
                  <a:txBody>
                    <a:bodyPr/>
                    <a:lstStyle/>
                    <a:p>
                      <a:pPr marL="0" marR="0">
                        <a:lnSpc>
                          <a:spcPct val="115000"/>
                        </a:lnSpc>
                        <a:spcBef>
                          <a:spcPts val="0"/>
                        </a:spcBef>
                        <a:spcAft>
                          <a:spcPts val="8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98.00%</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tc>
                  <a:txBody>
                    <a:bodyPr/>
                    <a:lstStyle/>
                    <a:p>
                      <a:pPr marL="0" marR="0" algn="just">
                        <a:lnSpc>
                          <a:spcPct val="115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98.92%</a:t>
                      </a:r>
                    </a:p>
                  </a:txBody>
                  <a:tcPr marL="68580" marR="68580" marT="0" marB="0"/>
                </a:tc>
                <a:tc>
                  <a:txBody>
                    <a:bodyPr/>
                    <a:lstStyle/>
                    <a:p>
                      <a:pPr marL="0" marR="0" algn="just">
                        <a:lnSpc>
                          <a:spcPct val="115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97.84%</a:t>
                      </a:r>
                    </a:p>
                  </a:txBody>
                  <a:tcPr marL="68580" marR="68580" marT="0" marB="0"/>
                </a:tc>
                <a:extLst>
                  <a:ext uri="{0D108BD9-81ED-4DB2-BD59-A6C34878D82A}">
                    <a16:rowId xmlns:a16="http://schemas.microsoft.com/office/drawing/2014/main" val="2129369731"/>
                  </a:ext>
                </a:extLst>
              </a:tr>
              <a:tr h="431040">
                <a:tc>
                  <a:txBody>
                    <a:bodyPr/>
                    <a:lstStyle/>
                    <a:p>
                      <a:r>
                        <a:rPr lang="en-US" sz="1400" dirty="0">
                          <a:latin typeface="Times New Roman" panose="02020603050405020304" pitchFamily="18" charset="0"/>
                          <a:cs typeface="Times New Roman" panose="02020603050405020304" pitchFamily="18" charset="0"/>
                        </a:rPr>
                        <a:t>A vs C vs E</a:t>
                      </a:r>
                    </a:p>
                  </a:txBody>
                  <a:tcPr/>
                </a:tc>
                <a:tc>
                  <a:txBody>
                    <a:bodyPr/>
                    <a:lstStyle/>
                    <a:p>
                      <a:r>
                        <a:rPr lang="en-US" sz="1400" dirty="0">
                          <a:latin typeface="Times New Roman" panose="02020603050405020304" pitchFamily="18" charset="0"/>
                          <a:cs typeface="Times New Roman" panose="02020603050405020304" pitchFamily="18" charset="0"/>
                        </a:rPr>
                        <a:t>LSTM (Bi-Directional)</a:t>
                      </a:r>
                    </a:p>
                  </a:txBody>
                  <a:tcPr/>
                </a:tc>
                <a:tc>
                  <a:txBody>
                    <a:bodyPr/>
                    <a:lstStyle/>
                    <a:p>
                      <a:r>
                        <a:rPr lang="en-US" sz="1400" dirty="0">
                          <a:latin typeface="Times New Roman" panose="02020603050405020304" pitchFamily="18" charset="0"/>
                          <a:cs typeface="Times New Roman" panose="02020603050405020304" pitchFamily="18" charset="0"/>
                        </a:rPr>
                        <a:t>98.00% </a:t>
                      </a:r>
                    </a:p>
                  </a:txBody>
                  <a:tcPr/>
                </a:tc>
                <a:tc>
                  <a:txBody>
                    <a:bodyPr/>
                    <a:lstStyle/>
                    <a:p>
                      <a:r>
                        <a:rPr lang="en-US" sz="1400" dirty="0">
                          <a:latin typeface="Times New Roman" panose="02020603050405020304" pitchFamily="18" charset="0"/>
                          <a:cs typeface="Times New Roman" panose="02020603050405020304" pitchFamily="18" charset="0"/>
                        </a:rPr>
                        <a:t>96.35%</a:t>
                      </a:r>
                    </a:p>
                  </a:txBody>
                  <a:tcPr/>
                </a:tc>
                <a:tc>
                  <a:txBody>
                    <a:bodyPr/>
                    <a:lstStyle/>
                    <a:p>
                      <a:r>
                        <a:rPr lang="en-US" sz="1400" dirty="0">
                          <a:latin typeface="Times New Roman" panose="02020603050405020304" pitchFamily="18" charset="0"/>
                          <a:cs typeface="Times New Roman" panose="02020603050405020304" pitchFamily="18" charset="0"/>
                        </a:rPr>
                        <a:t>97.35%</a:t>
                      </a:r>
                    </a:p>
                  </a:txBody>
                  <a:tcPr/>
                </a:tc>
                <a:extLst>
                  <a:ext uri="{0D108BD9-81ED-4DB2-BD59-A6C34878D82A}">
                    <a16:rowId xmlns:a16="http://schemas.microsoft.com/office/drawing/2014/main" val="3765180511"/>
                  </a:ext>
                </a:extLst>
              </a:tr>
            </a:tbl>
          </a:graphicData>
        </a:graphic>
      </p:graphicFrame>
    </p:spTree>
    <p:extLst>
      <p:ext uri="{BB962C8B-B14F-4D97-AF65-F5344CB8AC3E}">
        <p14:creationId xmlns:p14="http://schemas.microsoft.com/office/powerpoint/2010/main" val="2044749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902582"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Five Class Classification (A vs B vs C vs D vs E)</a:t>
            </a:r>
            <a:endParaRPr dirty="0">
              <a:latin typeface="Times New Roman" pitchFamily="18" charset="0"/>
              <a:cs typeface="Times New Roman" pitchFamily="18" charset="0"/>
            </a:endParaRPr>
          </a:p>
        </p:txBody>
      </p:sp>
      <p:sp>
        <p:nvSpPr>
          <p:cNvPr id="480" name="Google Shape;480;p30"/>
          <p:cNvSpPr txBox="1"/>
          <p:nvPr/>
        </p:nvSpPr>
        <p:spPr>
          <a:xfrm>
            <a:off x="263352" y="1124744"/>
            <a:ext cx="11928647" cy="5465469"/>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For the five-class classification, Dataset remained same as original dataset contain five classes i.e. class A ,B ,C ,D and E.</a:t>
            </a:r>
          </a:p>
          <a:p>
            <a:pPr marL="285750" indent="-285750">
              <a:buFont typeface="Arial" panose="020B0604020202020204" pitchFamily="34" charset="0"/>
              <a:buChar char="•"/>
            </a:pPr>
            <a:r>
              <a:rPr lang="en-US" sz="1800" dirty="0">
                <a:latin typeface="Times New Roman" panose="02020603050405020304" pitchFamily="18" charset="0"/>
              </a:rPr>
              <a:t>And</a:t>
            </a:r>
            <a:r>
              <a:rPr lang="en-US" sz="1800" b="0" i="0" u="none" strike="noStrike" baseline="0" dirty="0">
                <a:solidFill>
                  <a:srgbClr val="000000"/>
                </a:solidFill>
                <a:latin typeface="Times New Roman" panose="02020603050405020304" pitchFamily="18" charset="0"/>
              </a:rPr>
              <a:t> Size of dataset remained same i.e. 500*4096 as no class were removed.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In the fig 5c, we have replaced orange box with </a:t>
            </a:r>
            <a:r>
              <a:rPr lang="en-US" sz="1800" b="0" i="0" u="none" strike="noStrike" baseline="0" dirty="0" err="1">
                <a:solidFill>
                  <a:srgbClr val="000000"/>
                </a:solidFill>
                <a:latin typeface="Times New Roman" panose="02020603050405020304" pitchFamily="18" charset="0"/>
              </a:rPr>
              <a:t>softmax</a:t>
            </a:r>
            <a:r>
              <a:rPr lang="en-US" sz="1800" b="0" i="0" u="none" strike="noStrike" baseline="0" dirty="0">
                <a:solidFill>
                  <a:srgbClr val="000000"/>
                </a:solidFill>
                <a:latin typeface="Times New Roman" panose="02020603050405020304" pitchFamily="18" charset="0"/>
              </a:rPr>
              <a:t> 5 neurons as we are having five-class classification problem. </a:t>
            </a: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D4D53B8A-6BB1-4F1F-9E37-CB8DA4700601}"/>
              </a:ext>
            </a:extLst>
          </p:cNvPr>
          <p:cNvPicPr>
            <a:picLocks noChangeAspect="1"/>
          </p:cNvPicPr>
          <p:nvPr/>
        </p:nvPicPr>
        <p:blipFill>
          <a:blip r:embed="rId3"/>
          <a:stretch>
            <a:fillRect/>
          </a:stretch>
        </p:blipFill>
        <p:spPr>
          <a:xfrm>
            <a:off x="695400" y="2996952"/>
            <a:ext cx="10405616" cy="2340606"/>
          </a:xfrm>
          <a:prstGeom prst="rect">
            <a:avLst/>
          </a:prstGeom>
        </p:spPr>
      </p:pic>
    </p:spTree>
    <p:extLst>
      <p:ext uri="{BB962C8B-B14F-4D97-AF65-F5344CB8AC3E}">
        <p14:creationId xmlns:p14="http://schemas.microsoft.com/office/powerpoint/2010/main" val="2317463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8. Best model</a:t>
            </a:r>
          </a:p>
          <a:p>
            <a:pPr marL="0" marR="0" lvl="0" indent="0" algn="l" rtl="0">
              <a:spcBef>
                <a:spcPts val="0"/>
              </a:spcBef>
              <a:spcAft>
                <a:spcPts val="0"/>
              </a:spcAft>
              <a:buNone/>
            </a:pPr>
            <a:endParaRPr dirty="0">
              <a:latin typeface="Times New Roman" pitchFamily="18" charset="0"/>
              <a:cs typeface="Times New Roman" pitchFamily="18" charset="0"/>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graphicFrame>
        <p:nvGraphicFramePr>
          <p:cNvPr id="2" name="Table 2">
            <a:extLst>
              <a:ext uri="{FF2B5EF4-FFF2-40B4-BE49-F238E27FC236}">
                <a16:creationId xmlns:a16="http://schemas.microsoft.com/office/drawing/2014/main" id="{E64DCA1E-D8DC-40FF-ACF7-A3FF11B36B05}"/>
              </a:ext>
            </a:extLst>
          </p:cNvPr>
          <p:cNvGraphicFramePr>
            <a:graphicFrameLocks noGrp="1"/>
          </p:cNvGraphicFramePr>
          <p:nvPr>
            <p:extLst>
              <p:ext uri="{D42A27DB-BD31-4B8C-83A1-F6EECF244321}">
                <p14:modId xmlns:p14="http://schemas.microsoft.com/office/powerpoint/2010/main" val="2003543980"/>
              </p:ext>
            </p:extLst>
          </p:nvPr>
        </p:nvGraphicFramePr>
        <p:xfrm>
          <a:off x="551384" y="2392680"/>
          <a:ext cx="10657184" cy="2794744"/>
        </p:xfrm>
        <a:graphic>
          <a:graphicData uri="http://schemas.openxmlformats.org/drawingml/2006/table">
            <a:tbl>
              <a:tblPr firstRow="1" bandRow="1">
                <a:tableStyleId>{923E1C4C-5A83-4A28-9C6C-9DD182A05E3A}</a:tableStyleId>
              </a:tblPr>
              <a:tblGrid>
                <a:gridCol w="2160240">
                  <a:extLst>
                    <a:ext uri="{9D8B030D-6E8A-4147-A177-3AD203B41FA5}">
                      <a16:colId xmlns:a16="http://schemas.microsoft.com/office/drawing/2014/main" val="129751802"/>
                    </a:ext>
                  </a:extLst>
                </a:gridCol>
                <a:gridCol w="2376264">
                  <a:extLst>
                    <a:ext uri="{9D8B030D-6E8A-4147-A177-3AD203B41FA5}">
                      <a16:colId xmlns:a16="http://schemas.microsoft.com/office/drawing/2014/main" val="3417252463"/>
                    </a:ext>
                  </a:extLst>
                </a:gridCol>
                <a:gridCol w="2336702">
                  <a:extLst>
                    <a:ext uri="{9D8B030D-6E8A-4147-A177-3AD203B41FA5}">
                      <a16:colId xmlns:a16="http://schemas.microsoft.com/office/drawing/2014/main" val="2827091533"/>
                    </a:ext>
                  </a:extLst>
                </a:gridCol>
                <a:gridCol w="1335706">
                  <a:extLst>
                    <a:ext uri="{9D8B030D-6E8A-4147-A177-3AD203B41FA5}">
                      <a16:colId xmlns:a16="http://schemas.microsoft.com/office/drawing/2014/main" val="3878194057"/>
                    </a:ext>
                  </a:extLst>
                </a:gridCol>
                <a:gridCol w="1152128">
                  <a:extLst>
                    <a:ext uri="{9D8B030D-6E8A-4147-A177-3AD203B41FA5}">
                      <a16:colId xmlns:a16="http://schemas.microsoft.com/office/drawing/2014/main" val="3151995010"/>
                    </a:ext>
                  </a:extLst>
                </a:gridCol>
                <a:gridCol w="1296144">
                  <a:extLst>
                    <a:ext uri="{9D8B030D-6E8A-4147-A177-3AD203B41FA5}">
                      <a16:colId xmlns:a16="http://schemas.microsoft.com/office/drawing/2014/main" val="309716269"/>
                    </a:ext>
                  </a:extLst>
                </a:gridCol>
              </a:tblGrid>
              <a:tr h="240928">
                <a:tc>
                  <a:txBody>
                    <a:bodyPr/>
                    <a:lstStyle/>
                    <a:p>
                      <a:r>
                        <a:rPr lang="en-US" dirty="0"/>
                        <a:t>Classification Problem</a:t>
                      </a:r>
                    </a:p>
                  </a:txBody>
                  <a:tcPr/>
                </a:tc>
                <a:tc>
                  <a:txBody>
                    <a:bodyPr/>
                    <a:lstStyle/>
                    <a:p>
                      <a:r>
                        <a:rPr lang="en-US" dirty="0"/>
                        <a:t>Dataset</a:t>
                      </a:r>
                    </a:p>
                  </a:txBody>
                  <a:tcPr/>
                </a:tc>
                <a:tc>
                  <a:txBody>
                    <a:bodyPr/>
                    <a:lstStyle/>
                    <a:p>
                      <a:r>
                        <a:rPr lang="en-US" sz="1400" b="1" i="0" u="none" strike="noStrike" cap="none" baseline="0" dirty="0">
                          <a:solidFill>
                            <a:schemeClr val="lt1"/>
                          </a:solidFill>
                          <a:latin typeface="Century Gothic"/>
                          <a:ea typeface="Century Gothic"/>
                          <a:cs typeface="Century Gothic"/>
                          <a:sym typeface="Arial"/>
                        </a:rPr>
                        <a:t>RNN Type Architecture </a:t>
                      </a:r>
                      <a:r>
                        <a:rPr lang="en-US" sz="1400" b="0" i="0" u="none" strike="noStrike" cap="none" baseline="0" dirty="0">
                          <a:solidFill>
                            <a:schemeClr val="lt1"/>
                          </a:solidFill>
                          <a:latin typeface="Century Gothic"/>
                          <a:ea typeface="Century Gothic"/>
                          <a:cs typeface="Century Gothic"/>
                          <a:sym typeface="Arial"/>
                        </a:rPr>
                        <a:t>	</a:t>
                      </a:r>
                    </a:p>
                  </a:txBody>
                  <a:tcPr/>
                </a:tc>
                <a:tc>
                  <a:txBody>
                    <a:bodyPr/>
                    <a:lstStyle/>
                    <a:p>
                      <a:r>
                        <a:rPr lang="en-US" dirty="0"/>
                        <a:t>Accuracy</a:t>
                      </a:r>
                    </a:p>
                  </a:txBody>
                  <a:tcPr/>
                </a:tc>
                <a:tc>
                  <a:txBody>
                    <a:bodyPr/>
                    <a:lstStyle/>
                    <a:p>
                      <a:r>
                        <a:rPr lang="en-US" dirty="0"/>
                        <a:t>Specificity</a:t>
                      </a:r>
                    </a:p>
                  </a:txBody>
                  <a:tcPr/>
                </a:tc>
                <a:tc>
                  <a:txBody>
                    <a:bodyPr/>
                    <a:lstStyle/>
                    <a:p>
                      <a:r>
                        <a:rPr lang="en-US" dirty="0"/>
                        <a:t>Sensitivity</a:t>
                      </a:r>
                    </a:p>
                  </a:txBody>
                  <a:tcPr/>
                </a:tc>
                <a:extLst>
                  <a:ext uri="{0D108BD9-81ED-4DB2-BD59-A6C34878D82A}">
                    <a16:rowId xmlns:a16="http://schemas.microsoft.com/office/drawing/2014/main" val="3526632072"/>
                  </a:ext>
                </a:extLst>
              </a:tr>
              <a:tr h="370840">
                <a:tc rowSpan="2">
                  <a:txBody>
                    <a:bodyPr/>
                    <a:lstStyle/>
                    <a:p>
                      <a:pPr algn="ctr"/>
                      <a:r>
                        <a:rPr lang="en-US" sz="1600" b="0" dirty="0">
                          <a:latin typeface="Times New Roman" panose="02020603050405020304" pitchFamily="18" charset="0"/>
                          <a:cs typeface="Times New Roman" panose="02020603050405020304" pitchFamily="18" charset="0"/>
                        </a:rPr>
                        <a:t>2 Class Problem</a:t>
                      </a:r>
                    </a:p>
                  </a:txBody>
                  <a:tcPr/>
                </a:tc>
                <a:tc>
                  <a:txBody>
                    <a:bodyPr/>
                    <a:lstStyle/>
                    <a:p>
                      <a:pPr algn="ctr"/>
                      <a:r>
                        <a:rPr lang="en-US" sz="1600" b="0" dirty="0">
                          <a:latin typeface="Times New Roman" panose="02020603050405020304" pitchFamily="18" charset="0"/>
                          <a:cs typeface="Times New Roman" panose="02020603050405020304" pitchFamily="18" charset="0"/>
                        </a:rPr>
                        <a:t>A vs E</a:t>
                      </a:r>
                    </a:p>
                  </a:txBody>
                  <a:tcPr/>
                </a:tc>
                <a:tc rowSpan="5">
                  <a:txBody>
                    <a:bodyPr/>
                    <a:lstStyle/>
                    <a:p>
                      <a:pPr algn="ctr"/>
                      <a:endParaRPr lang="en-US" sz="18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endParaRPr>
                    </a:p>
                    <a:p>
                      <a:pPr algn="ctr"/>
                      <a:endParaRPr lang="en-US" sz="18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endParaRPr>
                    </a:p>
                    <a:p>
                      <a:pPr algn="ctr"/>
                      <a:endParaRPr lang="en-US" sz="1800" b="1"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endParaRPr>
                    </a:p>
                    <a:p>
                      <a:pPr algn="ctr"/>
                      <a:r>
                        <a:rPr lang="en-US" sz="1800" b="1"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rPr>
                        <a:t>LSTM</a:t>
                      </a:r>
                    </a:p>
                    <a:p>
                      <a:pPr algn="ctr"/>
                      <a:r>
                        <a:rPr lang="en-US" sz="1800" b="1"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rPr>
                        <a:t> (Bi-Directional) </a:t>
                      </a:r>
                    </a:p>
                    <a:p>
                      <a:pPr algn="ctr"/>
                      <a:endParaRPr lang="en-US" sz="18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endParaRPr>
                    </a:p>
                  </a:txBody>
                  <a:tcPr/>
                </a:tc>
                <a:tc>
                  <a:txBody>
                    <a:bodyPr/>
                    <a:lstStyle/>
                    <a:p>
                      <a:pPr algn="ctr"/>
                      <a:r>
                        <a:rPr lang="en-US" sz="1600" dirty="0"/>
                        <a:t>100%</a:t>
                      </a:r>
                    </a:p>
                  </a:txBody>
                  <a:tcPr/>
                </a:tc>
                <a:tc>
                  <a:txBody>
                    <a:bodyPr/>
                    <a:lstStyle/>
                    <a:p>
                      <a:pPr algn="ctr"/>
                      <a:r>
                        <a:rPr lang="en-US" sz="1600" dirty="0"/>
                        <a:t>100%</a:t>
                      </a:r>
                    </a:p>
                  </a:txBody>
                  <a:tcPr/>
                </a:tc>
                <a:tc>
                  <a:txBody>
                    <a:bodyPr/>
                    <a:lstStyle/>
                    <a:p>
                      <a:pPr algn="ctr"/>
                      <a:r>
                        <a:rPr lang="en-US" sz="1600" dirty="0"/>
                        <a:t>100%</a:t>
                      </a:r>
                    </a:p>
                  </a:txBody>
                  <a:tcPr/>
                </a:tc>
                <a:extLst>
                  <a:ext uri="{0D108BD9-81ED-4DB2-BD59-A6C34878D82A}">
                    <a16:rowId xmlns:a16="http://schemas.microsoft.com/office/drawing/2014/main" val="1088417933"/>
                  </a:ext>
                </a:extLst>
              </a:tr>
              <a:tr h="282064">
                <a:tc vMerge="1">
                  <a:txBody>
                    <a:bodyPr/>
                    <a:lstStyle/>
                    <a:p>
                      <a:endParaRPr lang="en-US"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b="0" dirty="0">
                          <a:latin typeface="Times New Roman" panose="02020603050405020304" pitchFamily="18" charset="0"/>
                          <a:cs typeface="Times New Roman" panose="02020603050405020304" pitchFamily="18" charset="0"/>
                        </a:rPr>
                        <a:t>ABCD vs E</a:t>
                      </a:r>
                    </a:p>
                  </a:txBody>
                  <a:tcPr/>
                </a:tc>
                <a:tc vMerge="1">
                  <a:txBody>
                    <a:bodyPr/>
                    <a:lstStyle/>
                    <a:p>
                      <a:endParaRPr lang="en-US" sz="1400" b="0" i="0" u="none" strike="noStrike" cap="none" baseline="0" dirty="0">
                        <a:solidFill>
                          <a:schemeClr val="dk1"/>
                        </a:solidFill>
                        <a:latin typeface="Century Gothic"/>
                        <a:ea typeface="Century Gothic"/>
                        <a:cs typeface="Century Gothic"/>
                        <a:sym typeface="Arial"/>
                      </a:endParaRPr>
                    </a:p>
                  </a:txBody>
                  <a:tcPr/>
                </a:tc>
                <a:tc>
                  <a:txBody>
                    <a:bodyPr/>
                    <a:lstStyle/>
                    <a:p>
                      <a:pPr algn="ctr"/>
                      <a:r>
                        <a:rPr lang="en-US" sz="1600" dirty="0">
                          <a:latin typeface="Times New Roman" panose="02020603050405020304" pitchFamily="18" charset="0"/>
                          <a:cs typeface="Times New Roman" panose="02020603050405020304" pitchFamily="18" charset="0"/>
                        </a:rPr>
                        <a:t>100%</a:t>
                      </a:r>
                    </a:p>
                  </a:txBody>
                  <a:tcPr/>
                </a:tc>
                <a:tc>
                  <a:txBody>
                    <a:bodyPr/>
                    <a:lstStyle/>
                    <a:p>
                      <a:pPr algn="ctr"/>
                      <a:r>
                        <a:rPr lang="en-US" sz="1600" dirty="0">
                          <a:latin typeface="Times New Roman" panose="02020603050405020304" pitchFamily="18" charset="0"/>
                          <a:cs typeface="Times New Roman" panose="02020603050405020304" pitchFamily="18" charset="0"/>
                        </a:rPr>
                        <a:t>100%</a:t>
                      </a:r>
                    </a:p>
                  </a:txBody>
                  <a:tcPr/>
                </a:tc>
                <a:tc>
                  <a:txBody>
                    <a:bodyPr/>
                    <a:lstStyle/>
                    <a:p>
                      <a:pPr algn="ctr"/>
                      <a:r>
                        <a:rPr lang="en-US" sz="1600" dirty="0">
                          <a:latin typeface="Times New Roman" panose="02020603050405020304" pitchFamily="18" charset="0"/>
                          <a:cs typeface="Times New Roman" panose="02020603050405020304" pitchFamily="18" charset="0"/>
                        </a:rPr>
                        <a:t>100%</a:t>
                      </a:r>
                    </a:p>
                  </a:txBody>
                  <a:tcPr/>
                </a:tc>
                <a:extLst>
                  <a:ext uri="{0D108BD9-81ED-4DB2-BD59-A6C34878D82A}">
                    <a16:rowId xmlns:a16="http://schemas.microsoft.com/office/drawing/2014/main" val="1507059012"/>
                  </a:ext>
                </a:extLst>
              </a:tr>
              <a:tr h="487288">
                <a:tc rowSpan="2">
                  <a:txBody>
                    <a:bodyPr/>
                    <a:lstStyle/>
                    <a:p>
                      <a:pPr algn="ctr"/>
                      <a:r>
                        <a:rPr lang="en-US" sz="1600" b="0" dirty="0">
                          <a:latin typeface="Times New Roman" panose="02020603050405020304" pitchFamily="18" charset="0"/>
                          <a:cs typeface="Times New Roman" panose="02020603050405020304" pitchFamily="18" charset="0"/>
                        </a:rPr>
                        <a:t>3 Class Problem</a:t>
                      </a:r>
                    </a:p>
                    <a:p>
                      <a:pPr algn="ctr"/>
                      <a:endParaRPr lang="en-US"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b="0" dirty="0">
                          <a:latin typeface="Times New Roman" panose="02020603050405020304" pitchFamily="18" charset="0"/>
                          <a:cs typeface="Times New Roman" panose="02020603050405020304" pitchFamily="18" charset="0"/>
                        </a:rPr>
                        <a:t>AB vs CD vs E</a:t>
                      </a:r>
                    </a:p>
                  </a:txBody>
                  <a:tcPr/>
                </a:tc>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rPr>
                        <a:t>98.67%</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rPr>
                        <a:t>99.06% </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rPr>
                        <a:t>98.12%</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0836115"/>
                  </a:ext>
                </a:extLst>
              </a:tr>
              <a:tr h="504056">
                <a:tc vMerge="1">
                  <a:txBody>
                    <a:bodyPr/>
                    <a:lstStyle/>
                    <a:p>
                      <a:endParaRPr lang="en-US"/>
                    </a:p>
                  </a:txBody>
                  <a:tcPr/>
                </a:tc>
                <a:tc>
                  <a:txBody>
                    <a:bodyPr/>
                    <a:lstStyle/>
                    <a:p>
                      <a:pPr algn="ctr"/>
                      <a:r>
                        <a:rPr lang="en-US" sz="1600" b="0" dirty="0">
                          <a:latin typeface="Times New Roman" panose="02020603050405020304" pitchFamily="18" charset="0"/>
                          <a:cs typeface="Times New Roman" panose="02020603050405020304" pitchFamily="18" charset="0"/>
                        </a:rPr>
                        <a:t>A vs C vs E</a:t>
                      </a:r>
                    </a:p>
                  </a:txBody>
                  <a:tcPr/>
                </a:tc>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Times New Roman" panose="02020603050405020304" pitchFamily="18" charset="0"/>
                          <a:cs typeface="Times New Roman" panose="02020603050405020304" pitchFamily="18" charset="0"/>
                        </a:rPr>
                        <a:t>98.00% </a:t>
                      </a:r>
                      <a:endParaRPr lang="en-US" dirty="0"/>
                    </a:p>
                  </a:txBody>
                  <a:tcPr/>
                </a:tc>
                <a:tc>
                  <a:txBody>
                    <a:bodyPr/>
                    <a:lstStyle/>
                    <a:p>
                      <a:pPr algn="ctr"/>
                      <a:r>
                        <a:rPr lang="en-US" sz="1600">
                          <a:latin typeface="Times New Roman" panose="02020603050405020304" pitchFamily="18" charset="0"/>
                          <a:cs typeface="Times New Roman" panose="02020603050405020304" pitchFamily="18" charset="0"/>
                        </a:rPr>
                        <a:t>96.35%</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Times New Roman" panose="02020603050405020304" pitchFamily="18" charset="0"/>
                          <a:cs typeface="Times New Roman" panose="02020603050405020304" pitchFamily="18" charset="0"/>
                        </a:rPr>
                        <a:t>97.35%</a:t>
                      </a:r>
                      <a:endParaRPr lang="en-US" dirty="0"/>
                    </a:p>
                  </a:txBody>
                  <a:tcPr/>
                </a:tc>
                <a:extLst>
                  <a:ext uri="{0D108BD9-81ED-4DB2-BD59-A6C34878D82A}">
                    <a16:rowId xmlns:a16="http://schemas.microsoft.com/office/drawing/2014/main" val="3339332236"/>
                  </a:ext>
                </a:extLst>
              </a:tr>
              <a:tr h="209168">
                <a:tc>
                  <a:txBody>
                    <a:bodyPr/>
                    <a:lstStyle/>
                    <a:p>
                      <a:pPr algn="ctr"/>
                      <a:r>
                        <a:rPr lang="en-US" sz="1600" b="0" dirty="0">
                          <a:latin typeface="Times New Roman" panose="02020603050405020304" pitchFamily="18" charset="0"/>
                          <a:cs typeface="Times New Roman" panose="02020603050405020304" pitchFamily="18" charset="0"/>
                        </a:rPr>
                        <a:t>5 Class Problem</a:t>
                      </a:r>
                    </a:p>
                  </a:txBody>
                  <a:tcPr/>
                </a:tc>
                <a:tc>
                  <a:txBody>
                    <a:bodyPr/>
                    <a:lstStyle/>
                    <a:p>
                      <a:pPr algn="ctr"/>
                      <a:r>
                        <a:rPr lang="en-US" sz="1600" b="0" dirty="0">
                          <a:latin typeface="Times New Roman" panose="02020603050405020304" pitchFamily="18" charset="0"/>
                          <a:cs typeface="Times New Roman" panose="02020603050405020304" pitchFamily="18" charset="0"/>
                        </a:rPr>
                        <a:t>A vs B vs C vs D vs E</a:t>
                      </a:r>
                    </a:p>
                  </a:txBody>
                  <a:tcPr/>
                </a:tc>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rPr>
                        <a:t>  82.67% 		</a:t>
                      </a:r>
                    </a:p>
                  </a:txBody>
                  <a:tcPr/>
                </a:tc>
                <a:tc>
                  <a:txBody>
                    <a:bodyPr/>
                    <a:lstStyle/>
                    <a:p>
                      <a:pPr algn="ctr"/>
                      <a:r>
                        <a:rPr lang="en-US" sz="16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rPr>
                        <a:t>   95.44%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b="0" i="0" u="none" strike="noStrike" cap="none" baseline="0" dirty="0">
                          <a:solidFill>
                            <a:schemeClr val="dk1"/>
                          </a:solidFill>
                          <a:latin typeface="Times New Roman" panose="02020603050405020304" pitchFamily="18" charset="0"/>
                          <a:ea typeface="Century Gothic"/>
                          <a:cs typeface="Times New Roman" panose="02020603050405020304" pitchFamily="18" charset="0"/>
                          <a:sym typeface="Arial"/>
                        </a:rPr>
                        <a:t>81.76%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15947286"/>
                  </a:ext>
                </a:extLst>
              </a:tr>
            </a:tbl>
          </a:graphicData>
        </a:graphic>
      </p:graphicFrame>
      <p:sp>
        <p:nvSpPr>
          <p:cNvPr id="3" name="TextBox 2">
            <a:extLst>
              <a:ext uri="{FF2B5EF4-FFF2-40B4-BE49-F238E27FC236}">
                <a16:creationId xmlns:a16="http://schemas.microsoft.com/office/drawing/2014/main" id="{8865C927-E099-47C6-8F6B-77EDF33FC585}"/>
              </a:ext>
            </a:extLst>
          </p:cNvPr>
          <p:cNvSpPr txBox="1"/>
          <p:nvPr/>
        </p:nvSpPr>
        <p:spPr>
          <a:xfrm>
            <a:off x="570348" y="1330660"/>
            <a:ext cx="7540847"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Best model for detection of Epilepsy seizure from EEG signal is Bidirectional LSTM. </a:t>
            </a:r>
          </a:p>
        </p:txBody>
      </p:sp>
    </p:spTree>
    <p:extLst>
      <p:ext uri="{BB962C8B-B14F-4D97-AF65-F5344CB8AC3E}">
        <p14:creationId xmlns:p14="http://schemas.microsoft.com/office/powerpoint/2010/main" val="2354393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0"/>
          <p:cNvSpPr txBox="1"/>
          <p:nvPr/>
        </p:nvSpPr>
        <p:spPr>
          <a:xfrm>
            <a:off x="995292" y="273067"/>
            <a:ext cx="2059635" cy="6309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dirty="0">
                <a:solidFill>
                  <a:srgbClr val="BC1B4B"/>
                </a:solidFill>
                <a:latin typeface="Century Gothic"/>
                <a:ea typeface="Century Gothic"/>
                <a:cs typeface="Century Gothic"/>
                <a:sym typeface="Century Gothic"/>
              </a:rPr>
              <a:t>Content</a:t>
            </a:r>
            <a:endParaRPr dirty="0"/>
          </a:p>
        </p:txBody>
      </p:sp>
      <p:sp>
        <p:nvSpPr>
          <p:cNvPr id="265" name="Google Shape;265;p20"/>
          <p:cNvSpPr txBox="1"/>
          <p:nvPr/>
        </p:nvSpPr>
        <p:spPr>
          <a:xfrm>
            <a:off x="1182328" y="1345983"/>
            <a:ext cx="10003809" cy="5238950"/>
          </a:xfrm>
          <a:prstGeom prst="rect">
            <a:avLst/>
          </a:prstGeom>
          <a:noFill/>
          <a:ln>
            <a:noFill/>
          </a:ln>
        </p:spPr>
        <p:txBody>
          <a:bodyPr spcFirstLastPara="1" wrap="square" lIns="91425" tIns="45700" rIns="91425" bIns="45700" anchor="t" anchorCtr="0">
            <a:noAutofit/>
          </a:bodyPr>
          <a:lstStyle/>
          <a:p>
            <a:pPr marL="342900" rtl="0" fontAlgn="ctr">
              <a:spcBef>
                <a:spcPts val="0"/>
              </a:spcBef>
              <a:spcAft>
                <a:spcPts val="0"/>
              </a:spcAft>
              <a:buFont typeface="+mj-lt"/>
              <a:buAutoNum type="arabicPeriod"/>
            </a:pPr>
            <a:r>
              <a:rPr lang="en-US" sz="1800" b="0" i="0" dirty="0">
                <a:effectLst/>
                <a:latin typeface="Times New Roman" panose="02020603050405020304" pitchFamily="18" charset="0"/>
                <a:cs typeface="Times New Roman" panose="02020603050405020304" pitchFamily="18" charset="0"/>
              </a:rPr>
              <a:t> Introduction </a:t>
            </a:r>
          </a:p>
          <a:p>
            <a:pPr marL="800100" lvl="5" indent="-342900" fontAlgn="ctr">
              <a:buFont typeface="+mj-lt"/>
              <a:buAutoNum type="alphaLcParenR"/>
            </a:pPr>
            <a:r>
              <a:rPr lang="en-US" sz="1800" b="0" i="0" dirty="0">
                <a:effectLst/>
                <a:latin typeface="Times New Roman" panose="02020603050405020304" pitchFamily="18" charset="0"/>
                <a:cs typeface="Times New Roman" panose="02020603050405020304" pitchFamily="18" charset="0"/>
              </a:rPr>
              <a:t>What is Epilepsy, Seizure, Electroencephalography (EEG)</a:t>
            </a:r>
          </a:p>
          <a:p>
            <a:pPr marL="800100" lvl="5" indent="-342900" fontAlgn="ctr">
              <a:buFont typeface="+mj-lt"/>
              <a:buAutoNum type="alphaLcParenR"/>
            </a:pPr>
            <a:r>
              <a:rPr lang="en-US" sz="1800" dirty="0">
                <a:latin typeface="Times New Roman" panose="02020603050405020304" pitchFamily="18" charset="0"/>
                <a:cs typeface="Times New Roman" panose="02020603050405020304" pitchFamily="18" charset="0"/>
              </a:rPr>
              <a:t>Different EEG signals  (Normal vs Inter-Ictal vs Ictal )</a:t>
            </a:r>
            <a:endParaRPr lang="en-US" sz="1800" b="0" i="0" dirty="0">
              <a:effectLst/>
              <a:latin typeface="Times New Roman" panose="02020603050405020304" pitchFamily="18" charset="0"/>
              <a:cs typeface="Times New Roman" panose="02020603050405020304" pitchFamily="18" charset="0"/>
            </a:endParaRPr>
          </a:p>
          <a:p>
            <a:pPr marL="342900" rtl="0" fontAlgn="ctr">
              <a:spcBef>
                <a:spcPts val="0"/>
              </a:spcBef>
              <a:spcAft>
                <a:spcPts val="0"/>
              </a:spcAft>
              <a:buFont typeface="+mj-lt"/>
              <a:buAutoNum type="arabicPeriod"/>
            </a:pPr>
            <a:r>
              <a:rPr lang="en-US" sz="1800" dirty="0">
                <a:latin typeface="Times New Roman" panose="02020603050405020304" pitchFamily="18" charset="0"/>
                <a:cs typeface="Times New Roman" panose="02020603050405020304" pitchFamily="18" charset="0"/>
              </a:rPr>
              <a:t> A</a:t>
            </a:r>
            <a:r>
              <a:rPr lang="en-US" sz="1800" b="0" i="0" dirty="0">
                <a:effectLst/>
                <a:latin typeface="Times New Roman" panose="02020603050405020304" pitchFamily="18" charset="0"/>
                <a:cs typeface="Times New Roman" panose="02020603050405020304" pitchFamily="18" charset="0"/>
              </a:rPr>
              <a:t>bstract</a:t>
            </a:r>
          </a:p>
          <a:p>
            <a:pPr marL="342900" rtl="0" fontAlgn="ctr">
              <a:spcBef>
                <a:spcPts val="0"/>
              </a:spcBef>
              <a:spcAft>
                <a:spcPts val="0"/>
              </a:spcAft>
              <a:buFont typeface="+mj-lt"/>
              <a:buAutoNum type="arabicPeriod"/>
            </a:pPr>
            <a:r>
              <a:rPr lang="en-US" sz="1800" b="0" i="0" dirty="0">
                <a:effectLst/>
                <a:latin typeface="Times New Roman" panose="02020603050405020304" pitchFamily="18" charset="0"/>
                <a:cs typeface="Times New Roman" panose="02020603050405020304" pitchFamily="18" charset="0"/>
              </a:rPr>
              <a:t> Keyword  Explanation</a:t>
            </a:r>
          </a:p>
          <a:p>
            <a:pPr marL="800100" lvl="1" indent="-342900" rtl="0" fontAlgn="ctr">
              <a:spcBef>
                <a:spcPts val="0"/>
              </a:spcBef>
              <a:spcAft>
                <a:spcPts val="0"/>
              </a:spcAft>
              <a:buFont typeface="+mj-lt"/>
              <a:buAutoNum type="alphaLcParenR"/>
            </a:pPr>
            <a:r>
              <a:rPr lang="en-US" sz="1800" b="0" i="0" dirty="0">
                <a:effectLst/>
                <a:latin typeface="Times New Roman" panose="02020603050405020304" pitchFamily="18" charset="0"/>
                <a:cs typeface="Times New Roman" panose="02020603050405020304" pitchFamily="18" charset="0"/>
              </a:rPr>
              <a:t>Recurrent Neural Network ( RNN )</a:t>
            </a:r>
          </a:p>
          <a:p>
            <a:pPr marL="800100" lvl="1" indent="-342900" rtl="0" fontAlgn="ctr">
              <a:spcBef>
                <a:spcPts val="0"/>
              </a:spcBef>
              <a:spcAft>
                <a:spcPts val="0"/>
              </a:spcAft>
              <a:buFont typeface="+mj-lt"/>
              <a:buAutoNum type="alphaLcParenR"/>
            </a:pPr>
            <a:r>
              <a:rPr lang="en-US" sz="1800" b="0" i="0" dirty="0">
                <a:effectLst/>
                <a:latin typeface="Times New Roman" panose="02020603050405020304" pitchFamily="18" charset="0"/>
                <a:cs typeface="Times New Roman" panose="02020603050405020304" pitchFamily="18" charset="0"/>
              </a:rPr>
              <a:t>Long Short-Term Memory (LSTM)</a:t>
            </a:r>
          </a:p>
          <a:p>
            <a:pPr marL="800100" lvl="1" indent="-342900" rtl="0" fontAlgn="ctr">
              <a:spcBef>
                <a:spcPts val="0"/>
              </a:spcBef>
              <a:spcAft>
                <a:spcPts val="0"/>
              </a:spcAft>
              <a:buFont typeface="+mj-lt"/>
              <a:buAutoNum type="alphaLcParenR"/>
            </a:pPr>
            <a:r>
              <a:rPr lang="en-US" sz="1800" b="0" i="0" dirty="0">
                <a:effectLst/>
                <a:latin typeface="Times New Roman" panose="02020603050405020304" pitchFamily="18" charset="0"/>
                <a:cs typeface="Times New Roman" panose="02020603050405020304" pitchFamily="18" charset="0"/>
              </a:rPr>
              <a:t>Gated Recurrent Unit (GRU)</a:t>
            </a:r>
          </a:p>
          <a:p>
            <a:pPr marL="800100" lvl="1" indent="-342900" rtl="0" fontAlgn="ctr">
              <a:spcBef>
                <a:spcPts val="0"/>
              </a:spcBef>
              <a:spcAft>
                <a:spcPts val="0"/>
              </a:spcAft>
              <a:buFont typeface="+mj-lt"/>
              <a:buAutoNum type="alphaLcParenR"/>
            </a:pPr>
            <a:r>
              <a:rPr lang="en-US" sz="1800" b="0" i="0" dirty="0">
                <a:effectLst/>
                <a:latin typeface="Times New Roman" panose="02020603050405020304" pitchFamily="18" charset="0"/>
                <a:cs typeface="Times New Roman" panose="02020603050405020304" pitchFamily="18" charset="0"/>
              </a:rPr>
              <a:t>Stacked RNN</a:t>
            </a:r>
          </a:p>
          <a:p>
            <a:pPr marL="800100" lvl="1" indent="-342900" rtl="0" fontAlgn="ctr">
              <a:spcBef>
                <a:spcPts val="0"/>
              </a:spcBef>
              <a:spcAft>
                <a:spcPts val="0"/>
              </a:spcAft>
              <a:buFont typeface="+mj-lt"/>
              <a:buAutoNum type="alphaLcParenR"/>
            </a:pPr>
            <a:r>
              <a:rPr lang="en-US" sz="1800" b="0" i="0" dirty="0">
                <a:effectLst/>
                <a:latin typeface="Times New Roman" panose="02020603050405020304" pitchFamily="18" charset="0"/>
                <a:cs typeface="Times New Roman" panose="02020603050405020304" pitchFamily="18" charset="0"/>
              </a:rPr>
              <a:t>Bidirectional RNN </a:t>
            </a:r>
          </a:p>
          <a:p>
            <a:pPr marL="342900" rtl="0" fontAlgn="ctr">
              <a:spcBef>
                <a:spcPts val="0"/>
              </a:spcBef>
              <a:spcAft>
                <a:spcPts val="0"/>
              </a:spcAft>
              <a:buFont typeface="+mj-lt"/>
              <a:buAutoNum type="arabicPeriod"/>
            </a:pPr>
            <a:r>
              <a:rPr lang="en-US" sz="1800" b="0" i="0" dirty="0">
                <a:effectLst/>
                <a:latin typeface="Times New Roman" panose="02020603050405020304" pitchFamily="18" charset="0"/>
                <a:cs typeface="Times New Roman" panose="02020603050405020304" pitchFamily="18" charset="0"/>
              </a:rPr>
              <a:t> Dataset</a:t>
            </a:r>
          </a:p>
          <a:p>
            <a:pPr marL="342900" rtl="0" fontAlgn="ctr">
              <a:spcBef>
                <a:spcPts val="0"/>
              </a:spcBef>
              <a:spcAft>
                <a:spcPts val="0"/>
              </a:spcAft>
              <a:buFont typeface="+mj-lt"/>
              <a:buAutoNum type="arabicPeriod"/>
            </a:pPr>
            <a:r>
              <a:rPr lang="en-US" sz="1800" b="0" i="0" dirty="0">
                <a:effectLst/>
                <a:latin typeface="Times New Roman" panose="02020603050405020304" pitchFamily="18" charset="0"/>
                <a:cs typeface="Times New Roman" panose="02020603050405020304" pitchFamily="18" charset="0"/>
              </a:rPr>
              <a:t> Methodology</a:t>
            </a:r>
          </a:p>
          <a:p>
            <a:pPr marL="742950" lvl="1" indent="-285750" rtl="0" fontAlgn="ctr">
              <a:spcBef>
                <a:spcPts val="0"/>
              </a:spcBef>
              <a:spcAft>
                <a:spcPts val="0"/>
              </a:spcAft>
              <a:buFont typeface="+mj-lt"/>
              <a:buAutoNum type="alphaLcPeriod"/>
            </a:pPr>
            <a:r>
              <a:rPr lang="en-US" sz="1800" b="0" i="0" dirty="0">
                <a:effectLst/>
                <a:latin typeface="Times New Roman" panose="02020603050405020304" pitchFamily="18" charset="0"/>
                <a:cs typeface="Times New Roman" panose="02020603050405020304" pitchFamily="18" charset="0"/>
              </a:rPr>
              <a:t>Steps &amp; Architecture</a:t>
            </a:r>
          </a:p>
          <a:p>
            <a:pPr marL="342900" rtl="0" fontAlgn="ctr">
              <a:spcBef>
                <a:spcPts val="0"/>
              </a:spcBef>
              <a:spcAft>
                <a:spcPts val="0"/>
              </a:spcAft>
              <a:buFont typeface="+mj-lt"/>
              <a:buAutoNum type="arabicPeriod"/>
            </a:pPr>
            <a:r>
              <a:rPr lang="en-US" sz="1800" b="0" i="0" dirty="0">
                <a:effectLst/>
                <a:latin typeface="Times New Roman" panose="02020603050405020304" pitchFamily="18" charset="0"/>
                <a:cs typeface="Times New Roman" panose="02020603050405020304" pitchFamily="18" charset="0"/>
              </a:rPr>
              <a:t> Model Configuration </a:t>
            </a:r>
          </a:p>
          <a:p>
            <a:pPr marL="342900" rtl="0" fontAlgn="ctr">
              <a:spcBef>
                <a:spcPts val="0"/>
              </a:spcBef>
              <a:spcAft>
                <a:spcPts val="0"/>
              </a:spcAft>
              <a:buFont typeface="+mj-lt"/>
              <a:buAutoNum type="arabicPeriod"/>
            </a:pPr>
            <a:r>
              <a:rPr lang="en-US" sz="1800" b="0" i="0" dirty="0">
                <a:effectLst/>
                <a:latin typeface="Times New Roman" panose="02020603050405020304" pitchFamily="18" charset="0"/>
                <a:cs typeface="Times New Roman" panose="02020603050405020304" pitchFamily="18" charset="0"/>
              </a:rPr>
              <a:t> Result</a:t>
            </a:r>
          </a:p>
          <a:p>
            <a:pPr marL="342900" rtl="0" fontAlgn="ctr">
              <a:spcBef>
                <a:spcPts val="0"/>
              </a:spcBef>
              <a:spcAft>
                <a:spcPts val="0"/>
              </a:spcAft>
              <a:buFont typeface="+mj-lt"/>
              <a:buAutoNum type="arabicPeriod"/>
            </a:pPr>
            <a:r>
              <a:rPr lang="en-US" sz="1800" dirty="0">
                <a:latin typeface="Times New Roman" panose="02020603050405020304" pitchFamily="18" charset="0"/>
                <a:cs typeface="Times New Roman" panose="02020603050405020304" pitchFamily="18" charset="0"/>
              </a:rPr>
              <a:t> Best model and its Architecture</a:t>
            </a:r>
            <a:endParaRPr lang="en-US" sz="1800" b="0" i="0" dirty="0">
              <a:effectLst/>
              <a:latin typeface="Times New Roman" panose="02020603050405020304" pitchFamily="18" charset="0"/>
              <a:cs typeface="Times New Roman" panose="02020603050405020304" pitchFamily="18" charset="0"/>
            </a:endParaRPr>
          </a:p>
          <a:p>
            <a:pPr marL="342900" rtl="0" fontAlgn="ctr">
              <a:spcBef>
                <a:spcPts val="0"/>
              </a:spcBef>
              <a:spcAft>
                <a:spcPts val="0"/>
              </a:spcAft>
              <a:buFont typeface="+mj-lt"/>
              <a:buAutoNum type="arabicPeriod"/>
            </a:pPr>
            <a:r>
              <a:rPr lang="en-US" sz="1800" b="0" i="0" dirty="0">
                <a:effectLst/>
                <a:latin typeface="Times New Roman" panose="02020603050405020304" pitchFamily="18" charset="0"/>
                <a:cs typeface="Times New Roman" panose="02020603050405020304" pitchFamily="18" charset="0"/>
              </a:rPr>
              <a:t> Real time EEG detection and Result</a:t>
            </a:r>
          </a:p>
          <a:p>
            <a:pPr marL="342900" rtl="0" fontAlgn="ctr">
              <a:spcBef>
                <a:spcPts val="0"/>
              </a:spcBef>
              <a:spcAft>
                <a:spcPts val="0"/>
              </a:spcAft>
              <a:buFont typeface="+mj-lt"/>
              <a:buAutoNum type="arabicPeriod"/>
            </a:pPr>
            <a:r>
              <a:rPr lang="en-US" sz="1800" dirty="0">
                <a:latin typeface="Times New Roman" panose="02020603050405020304" pitchFamily="18" charset="0"/>
                <a:cs typeface="Times New Roman" panose="02020603050405020304" pitchFamily="18" charset="0"/>
              </a:rPr>
              <a:t> Conclusion</a:t>
            </a:r>
          </a:p>
          <a:p>
            <a:pPr marL="342900" rtl="0" fontAlgn="ctr">
              <a:spcBef>
                <a:spcPts val="0"/>
              </a:spcBef>
              <a:spcAft>
                <a:spcPts val="0"/>
              </a:spcAft>
              <a:buFont typeface="+mj-lt"/>
              <a:buAutoNum type="arabicPeriod"/>
            </a:pPr>
            <a:r>
              <a:rPr lang="en-US" sz="1800" b="0" i="0" dirty="0">
                <a:effectLst/>
                <a:latin typeface="Times New Roman" panose="02020603050405020304" pitchFamily="18" charset="0"/>
                <a:cs typeface="Times New Roman" panose="02020603050405020304" pitchFamily="18" charset="0"/>
              </a:rPr>
              <a:t> References</a:t>
            </a:r>
          </a:p>
          <a:p>
            <a:pPr marL="342900" marR="0" lvl="0" indent="-342900" algn="l" rtl="0">
              <a:lnSpc>
                <a:spcPct val="150000"/>
              </a:lnSpc>
              <a:spcBef>
                <a:spcPts val="0"/>
              </a:spcBef>
              <a:spcAft>
                <a:spcPts val="0"/>
              </a:spcAft>
              <a:buClr>
                <a:schemeClr val="dk1"/>
              </a:buClr>
              <a:buSzPts val="2400"/>
            </a:pPr>
            <a:endParaRPr sz="1800" dirty="0">
              <a:solidFill>
                <a:schemeClr val="dk1"/>
              </a:solidFill>
              <a:latin typeface="Times New Roman" pitchFamily="18" charset="0"/>
              <a:ea typeface="Century Gothic"/>
              <a:cs typeface="Times New Roman" pitchFamily="18" charset="0"/>
              <a:sym typeface="Century Gothic"/>
            </a:endParaRPr>
          </a:p>
        </p:txBody>
      </p:sp>
      <p:cxnSp>
        <p:nvCxnSpPr>
          <p:cNvPr id="266" name="Google Shape;266;p2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8. Best model architecture</a:t>
            </a:r>
          </a:p>
          <a:p>
            <a:pPr marL="0" marR="0" lvl="0" indent="0" algn="l" rtl="0">
              <a:spcBef>
                <a:spcPts val="0"/>
              </a:spcBef>
              <a:spcAft>
                <a:spcPts val="0"/>
              </a:spcAft>
              <a:buNone/>
            </a:pPr>
            <a:endParaRPr dirty="0">
              <a:latin typeface="Times New Roman" pitchFamily="18" charset="0"/>
              <a:cs typeface="Times New Roman" pitchFamily="18" charset="0"/>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
        <p:nvSpPr>
          <p:cNvPr id="3" name="TextBox 2">
            <a:extLst>
              <a:ext uri="{FF2B5EF4-FFF2-40B4-BE49-F238E27FC236}">
                <a16:creationId xmlns:a16="http://schemas.microsoft.com/office/drawing/2014/main" id="{8865C927-E099-47C6-8F6B-77EDF33FC585}"/>
              </a:ext>
            </a:extLst>
          </p:cNvPr>
          <p:cNvSpPr txBox="1"/>
          <p:nvPr/>
        </p:nvSpPr>
        <p:spPr>
          <a:xfrm>
            <a:off x="1631504" y="6381328"/>
            <a:ext cx="7359707" cy="369332"/>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rPr>
              <a:t>Schematic diagram of seizure detection approach (Bi-Directional LSTM)</a:t>
            </a:r>
            <a:endParaRPr lang="en-US" sz="1600" b="1" dirty="0">
              <a:latin typeface="Times New Roman" panose="02020603050405020304" pitchFamily="18" charset="0"/>
              <a:cs typeface="Times New Roman" panose="02020603050405020304" pitchFamily="18" charset="0"/>
            </a:endParaRPr>
          </a:p>
        </p:txBody>
      </p:sp>
      <p:pic>
        <p:nvPicPr>
          <p:cNvPr id="6" name="image20.png">
            <a:extLst>
              <a:ext uri="{FF2B5EF4-FFF2-40B4-BE49-F238E27FC236}">
                <a16:creationId xmlns:a16="http://schemas.microsoft.com/office/drawing/2014/main" id="{857A2DF8-4B62-4B73-B74C-5AA80A24CC03}"/>
              </a:ext>
            </a:extLst>
          </p:cNvPr>
          <p:cNvPicPr/>
          <p:nvPr/>
        </p:nvPicPr>
        <p:blipFill>
          <a:blip r:embed="rId3"/>
          <a:srcRect/>
          <a:stretch>
            <a:fillRect/>
          </a:stretch>
        </p:blipFill>
        <p:spPr>
          <a:xfrm>
            <a:off x="1487488" y="1179531"/>
            <a:ext cx="8928992" cy="5067618"/>
          </a:xfrm>
          <a:prstGeom prst="rect">
            <a:avLst/>
          </a:prstGeom>
          <a:ln/>
        </p:spPr>
      </p:pic>
    </p:spTree>
    <p:extLst>
      <p:ext uri="{BB962C8B-B14F-4D97-AF65-F5344CB8AC3E}">
        <p14:creationId xmlns:p14="http://schemas.microsoft.com/office/powerpoint/2010/main" val="1264736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9. Real-time EEG detection</a:t>
            </a:r>
          </a:p>
          <a:p>
            <a:pPr marL="0" marR="0" lvl="0" indent="0" algn="l" rtl="0">
              <a:spcBef>
                <a:spcPts val="0"/>
              </a:spcBef>
              <a:spcAft>
                <a:spcPts val="0"/>
              </a:spcAft>
              <a:buNone/>
            </a:pPr>
            <a:endParaRPr dirty="0">
              <a:latin typeface="Times New Roman" pitchFamily="18" charset="0"/>
              <a:cs typeface="Times New Roman" pitchFamily="18" charset="0"/>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
        <p:nvSpPr>
          <p:cNvPr id="2" name="TextBox 1">
            <a:extLst>
              <a:ext uri="{FF2B5EF4-FFF2-40B4-BE49-F238E27FC236}">
                <a16:creationId xmlns:a16="http://schemas.microsoft.com/office/drawing/2014/main" id="{43AF4867-B0FA-4627-B182-C547C30DA6E0}"/>
              </a:ext>
            </a:extLst>
          </p:cNvPr>
          <p:cNvSpPr txBox="1"/>
          <p:nvPr/>
        </p:nvSpPr>
        <p:spPr>
          <a:xfrm>
            <a:off x="119336" y="1268760"/>
            <a:ext cx="12244057"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method for the detection of epilepsy seizure is to record EEG signal of 23.6sec and send this signal to the model for knowing its class. </a:t>
            </a:r>
          </a:p>
        </p:txBody>
      </p:sp>
      <p:sp>
        <p:nvSpPr>
          <p:cNvPr id="4" name="Rectangle: Rounded Corners 3">
            <a:extLst>
              <a:ext uri="{FF2B5EF4-FFF2-40B4-BE49-F238E27FC236}">
                <a16:creationId xmlns:a16="http://schemas.microsoft.com/office/drawing/2014/main" id="{25CC7601-71B8-4B8C-973A-C82C9B611F5C}"/>
              </a:ext>
            </a:extLst>
          </p:cNvPr>
          <p:cNvSpPr/>
          <p:nvPr/>
        </p:nvSpPr>
        <p:spPr>
          <a:xfrm>
            <a:off x="6698079" y="1988840"/>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C9819F-B21B-41A3-8069-99C5D9E24226}"/>
              </a:ext>
            </a:extLst>
          </p:cNvPr>
          <p:cNvSpPr txBox="1"/>
          <p:nvPr/>
        </p:nvSpPr>
        <p:spPr>
          <a:xfrm>
            <a:off x="7130127" y="2154342"/>
            <a:ext cx="1296144" cy="338554"/>
          </a:xfrm>
          <a:prstGeom prst="rect">
            <a:avLst/>
          </a:prstGeom>
          <a:noFill/>
        </p:spPr>
        <p:txBody>
          <a:bodyPr wrap="square" rtlCol="0">
            <a:spAutoFit/>
          </a:bodyPr>
          <a:lstStyle/>
          <a:p>
            <a:r>
              <a:rPr lang="en-US" sz="1600" b="1" dirty="0">
                <a:solidFill>
                  <a:schemeClr val="bg1"/>
                </a:solidFill>
              </a:rPr>
              <a:t>Model</a:t>
            </a:r>
          </a:p>
        </p:txBody>
      </p:sp>
      <p:cxnSp>
        <p:nvCxnSpPr>
          <p:cNvPr id="8" name="Straight Arrow Connector 7">
            <a:extLst>
              <a:ext uri="{FF2B5EF4-FFF2-40B4-BE49-F238E27FC236}">
                <a16:creationId xmlns:a16="http://schemas.microsoft.com/office/drawing/2014/main" id="{3EA64C63-20AF-4DAC-B400-0D1F1C5595B2}"/>
              </a:ext>
            </a:extLst>
          </p:cNvPr>
          <p:cNvCxnSpPr>
            <a:stCxn id="5" idx="3"/>
          </p:cNvCxnSpPr>
          <p:nvPr/>
        </p:nvCxnSpPr>
        <p:spPr>
          <a:xfrm>
            <a:off x="8426271" y="2323619"/>
            <a:ext cx="8640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F9A252F4-2316-4A29-A400-FCD35EB41FB0}"/>
              </a:ext>
            </a:extLst>
          </p:cNvPr>
          <p:cNvCxnSpPr/>
          <p:nvPr/>
        </p:nvCxnSpPr>
        <p:spPr>
          <a:xfrm>
            <a:off x="5833983" y="2312876"/>
            <a:ext cx="8640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a:extLst>
              <a:ext uri="{FF2B5EF4-FFF2-40B4-BE49-F238E27FC236}">
                <a16:creationId xmlns:a16="http://schemas.microsoft.com/office/drawing/2014/main" id="{1B83D0CB-FB1C-425F-A75E-592D25FDF087}"/>
              </a:ext>
            </a:extLst>
          </p:cNvPr>
          <p:cNvPicPr>
            <a:picLocks noChangeAspect="1"/>
          </p:cNvPicPr>
          <p:nvPr/>
        </p:nvPicPr>
        <p:blipFill>
          <a:blip r:embed="rId3"/>
          <a:stretch>
            <a:fillRect/>
          </a:stretch>
        </p:blipFill>
        <p:spPr>
          <a:xfrm>
            <a:off x="551385" y="1841947"/>
            <a:ext cx="5144510" cy="794965"/>
          </a:xfrm>
          <a:prstGeom prst="rect">
            <a:avLst/>
          </a:prstGeom>
        </p:spPr>
      </p:pic>
      <p:sp>
        <p:nvSpPr>
          <p:cNvPr id="12" name="TextBox 11">
            <a:extLst>
              <a:ext uri="{FF2B5EF4-FFF2-40B4-BE49-F238E27FC236}">
                <a16:creationId xmlns:a16="http://schemas.microsoft.com/office/drawing/2014/main" id="{0C27D612-BC53-480C-B784-C199B548ABDF}"/>
              </a:ext>
            </a:extLst>
          </p:cNvPr>
          <p:cNvSpPr txBox="1"/>
          <p:nvPr/>
        </p:nvSpPr>
        <p:spPr>
          <a:xfrm>
            <a:off x="1991544" y="2593793"/>
            <a:ext cx="2037737" cy="307777"/>
          </a:xfrm>
          <a:prstGeom prst="rect">
            <a:avLst/>
          </a:prstGeom>
          <a:noFill/>
        </p:spPr>
        <p:txBody>
          <a:bodyPr wrap="none" rtlCol="0">
            <a:spAutoFit/>
          </a:bodyPr>
          <a:lstStyle/>
          <a:p>
            <a:r>
              <a:rPr lang="en-US" dirty="0"/>
              <a:t>EEG Signal of 23.6 sec</a:t>
            </a:r>
          </a:p>
        </p:txBody>
      </p:sp>
      <p:sp>
        <p:nvSpPr>
          <p:cNvPr id="15" name="TextBox 14">
            <a:extLst>
              <a:ext uri="{FF2B5EF4-FFF2-40B4-BE49-F238E27FC236}">
                <a16:creationId xmlns:a16="http://schemas.microsoft.com/office/drawing/2014/main" id="{F23B6283-04D2-48DE-BACD-12C98A310474}"/>
              </a:ext>
            </a:extLst>
          </p:cNvPr>
          <p:cNvSpPr txBox="1"/>
          <p:nvPr/>
        </p:nvSpPr>
        <p:spPr>
          <a:xfrm>
            <a:off x="9356447" y="2113692"/>
            <a:ext cx="1132041" cy="523220"/>
          </a:xfrm>
          <a:prstGeom prst="rect">
            <a:avLst/>
          </a:prstGeom>
          <a:noFill/>
        </p:spPr>
        <p:txBody>
          <a:bodyPr wrap="none" rtlCol="0">
            <a:spAutoFit/>
          </a:bodyPr>
          <a:lstStyle/>
          <a:p>
            <a:pPr algn="ctr"/>
            <a:r>
              <a:rPr lang="en-US" b="1" dirty="0"/>
              <a:t>Output</a:t>
            </a:r>
          </a:p>
          <a:p>
            <a:pPr algn="ctr"/>
            <a:r>
              <a:rPr lang="en-US" b="1" dirty="0"/>
              <a:t> (YES / NO)</a:t>
            </a:r>
          </a:p>
        </p:txBody>
      </p:sp>
      <p:sp>
        <p:nvSpPr>
          <p:cNvPr id="16" name="TextBox 15">
            <a:extLst>
              <a:ext uri="{FF2B5EF4-FFF2-40B4-BE49-F238E27FC236}">
                <a16:creationId xmlns:a16="http://schemas.microsoft.com/office/drawing/2014/main" id="{92DCE353-0C0E-4148-8ECF-A84A70D607DB}"/>
              </a:ext>
            </a:extLst>
          </p:cNvPr>
          <p:cNvSpPr txBox="1"/>
          <p:nvPr/>
        </p:nvSpPr>
        <p:spPr>
          <a:xfrm>
            <a:off x="119336" y="3310245"/>
            <a:ext cx="1159328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real-time detection, we will take a window of size t (t&lt; 23 sec) from the EEG signal &amp; send it to our trained model.  </a:t>
            </a:r>
          </a:p>
        </p:txBody>
      </p:sp>
      <p:pic>
        <p:nvPicPr>
          <p:cNvPr id="14" name="Picture 13">
            <a:extLst>
              <a:ext uri="{FF2B5EF4-FFF2-40B4-BE49-F238E27FC236}">
                <a16:creationId xmlns:a16="http://schemas.microsoft.com/office/drawing/2014/main" id="{5E830B37-DE5E-4886-93BD-45F1FEAA8C0C}"/>
              </a:ext>
            </a:extLst>
          </p:cNvPr>
          <p:cNvPicPr>
            <a:picLocks noChangeAspect="1"/>
          </p:cNvPicPr>
          <p:nvPr/>
        </p:nvPicPr>
        <p:blipFill>
          <a:blip r:embed="rId3"/>
          <a:stretch>
            <a:fillRect/>
          </a:stretch>
        </p:blipFill>
        <p:spPr>
          <a:xfrm>
            <a:off x="875420" y="3676174"/>
            <a:ext cx="9433047" cy="1327338"/>
          </a:xfrm>
          <a:prstGeom prst="rect">
            <a:avLst/>
          </a:prstGeom>
        </p:spPr>
      </p:pic>
      <p:cxnSp>
        <p:nvCxnSpPr>
          <p:cNvPr id="19" name="Straight Arrow Connector 18">
            <a:extLst>
              <a:ext uri="{FF2B5EF4-FFF2-40B4-BE49-F238E27FC236}">
                <a16:creationId xmlns:a16="http://schemas.microsoft.com/office/drawing/2014/main" id="{65C76044-E082-4E0D-B5C0-A604B48DCF2D}"/>
              </a:ext>
            </a:extLst>
          </p:cNvPr>
          <p:cNvCxnSpPr>
            <a:stCxn id="12" idx="3"/>
          </p:cNvCxnSpPr>
          <p:nvPr/>
        </p:nvCxnSpPr>
        <p:spPr>
          <a:xfrm>
            <a:off x="4029281" y="2747682"/>
            <a:ext cx="1562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4652E1E-69A3-444B-86C1-6EA23C15D378}"/>
              </a:ext>
            </a:extLst>
          </p:cNvPr>
          <p:cNvCxnSpPr>
            <a:cxnSpLocks/>
            <a:stCxn id="12" idx="1"/>
          </p:cNvCxnSpPr>
          <p:nvPr/>
        </p:nvCxnSpPr>
        <p:spPr>
          <a:xfrm flipH="1">
            <a:off x="695402" y="2747682"/>
            <a:ext cx="12961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8BFFA8C-A6DC-43B6-B2E8-CAA52B280C44}"/>
              </a:ext>
            </a:extLst>
          </p:cNvPr>
          <p:cNvCxnSpPr>
            <a:cxnSpLocks/>
          </p:cNvCxnSpPr>
          <p:nvPr/>
        </p:nvCxnSpPr>
        <p:spPr>
          <a:xfrm>
            <a:off x="1055440" y="5157192"/>
            <a:ext cx="158417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5D75D6EC-B8D4-441C-BAD0-B9FD9A36966A}"/>
              </a:ext>
            </a:extLst>
          </p:cNvPr>
          <p:cNvSpPr txBox="1"/>
          <p:nvPr/>
        </p:nvSpPr>
        <p:spPr>
          <a:xfrm>
            <a:off x="1199456" y="5733256"/>
            <a:ext cx="1296144" cy="954107"/>
          </a:xfrm>
          <a:prstGeom prst="rect">
            <a:avLst/>
          </a:prstGeom>
          <a:noFill/>
        </p:spPr>
        <p:txBody>
          <a:bodyPr wrap="square" rtlCol="0">
            <a:spAutoFit/>
          </a:bodyPr>
          <a:lstStyle/>
          <a:p>
            <a:pPr algn="ctr"/>
            <a:r>
              <a:rPr lang="en-US" dirty="0"/>
              <a:t>At T=0, this window will be sent  to model</a:t>
            </a:r>
          </a:p>
        </p:txBody>
      </p:sp>
      <p:cxnSp>
        <p:nvCxnSpPr>
          <p:cNvPr id="30" name="Straight Arrow Connector 29">
            <a:extLst>
              <a:ext uri="{FF2B5EF4-FFF2-40B4-BE49-F238E27FC236}">
                <a16:creationId xmlns:a16="http://schemas.microsoft.com/office/drawing/2014/main" id="{2A914411-74D4-4813-ACDD-836937B4AE37}"/>
              </a:ext>
            </a:extLst>
          </p:cNvPr>
          <p:cNvCxnSpPr>
            <a:cxnSpLocks/>
          </p:cNvCxnSpPr>
          <p:nvPr/>
        </p:nvCxnSpPr>
        <p:spPr>
          <a:xfrm>
            <a:off x="2639616" y="5157192"/>
            <a:ext cx="158417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9F42D3E5-A62A-4A6E-B927-0C791D1B11B0}"/>
              </a:ext>
            </a:extLst>
          </p:cNvPr>
          <p:cNvCxnSpPr>
            <a:cxnSpLocks/>
          </p:cNvCxnSpPr>
          <p:nvPr/>
        </p:nvCxnSpPr>
        <p:spPr>
          <a:xfrm>
            <a:off x="4249807" y="5157192"/>
            <a:ext cx="158417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1AA052A-7AA9-4926-8375-DED499CAFE8C}"/>
              </a:ext>
            </a:extLst>
          </p:cNvPr>
          <p:cNvCxnSpPr>
            <a:cxnSpLocks/>
          </p:cNvCxnSpPr>
          <p:nvPr/>
        </p:nvCxnSpPr>
        <p:spPr>
          <a:xfrm>
            <a:off x="5833983" y="5157192"/>
            <a:ext cx="158417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CAA4A953-E002-489D-ADEF-143209A9F043}"/>
              </a:ext>
            </a:extLst>
          </p:cNvPr>
          <p:cNvCxnSpPr>
            <a:cxnSpLocks/>
          </p:cNvCxnSpPr>
          <p:nvPr/>
        </p:nvCxnSpPr>
        <p:spPr>
          <a:xfrm>
            <a:off x="7446074" y="5157192"/>
            <a:ext cx="158417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31E5BAC9-4010-4CBA-A659-AF9F28185497}"/>
              </a:ext>
            </a:extLst>
          </p:cNvPr>
          <p:cNvCxnSpPr>
            <a:cxnSpLocks/>
          </p:cNvCxnSpPr>
          <p:nvPr/>
        </p:nvCxnSpPr>
        <p:spPr>
          <a:xfrm>
            <a:off x="9030250" y="5157192"/>
            <a:ext cx="158417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85177F6D-CF8C-4E52-AC9C-289E09CA06E3}"/>
              </a:ext>
            </a:extLst>
          </p:cNvPr>
          <p:cNvSpPr txBox="1"/>
          <p:nvPr/>
        </p:nvSpPr>
        <p:spPr>
          <a:xfrm>
            <a:off x="2733137" y="5724635"/>
            <a:ext cx="1296144" cy="954107"/>
          </a:xfrm>
          <a:prstGeom prst="rect">
            <a:avLst/>
          </a:prstGeom>
          <a:noFill/>
        </p:spPr>
        <p:txBody>
          <a:bodyPr wrap="square" rtlCol="0">
            <a:spAutoFit/>
          </a:bodyPr>
          <a:lstStyle/>
          <a:p>
            <a:pPr algn="ctr"/>
            <a:r>
              <a:rPr lang="en-US" dirty="0"/>
              <a:t>At T=t, this window will be sent  to model</a:t>
            </a:r>
          </a:p>
        </p:txBody>
      </p:sp>
      <p:sp>
        <p:nvSpPr>
          <p:cNvPr id="36" name="TextBox 35">
            <a:extLst>
              <a:ext uri="{FF2B5EF4-FFF2-40B4-BE49-F238E27FC236}">
                <a16:creationId xmlns:a16="http://schemas.microsoft.com/office/drawing/2014/main" id="{6C40C7C1-B8B8-461C-B0C8-A081D7E4DC32}"/>
              </a:ext>
            </a:extLst>
          </p:cNvPr>
          <p:cNvSpPr txBox="1"/>
          <p:nvPr/>
        </p:nvSpPr>
        <p:spPr>
          <a:xfrm>
            <a:off x="4418303" y="5675900"/>
            <a:ext cx="1296144" cy="954107"/>
          </a:xfrm>
          <a:prstGeom prst="rect">
            <a:avLst/>
          </a:prstGeom>
          <a:noFill/>
        </p:spPr>
        <p:txBody>
          <a:bodyPr wrap="square" rtlCol="0">
            <a:spAutoFit/>
          </a:bodyPr>
          <a:lstStyle/>
          <a:p>
            <a:pPr algn="ctr"/>
            <a:r>
              <a:rPr lang="en-US" dirty="0"/>
              <a:t>At T=2t, this window will be sent  to model</a:t>
            </a:r>
          </a:p>
        </p:txBody>
      </p:sp>
      <p:sp>
        <p:nvSpPr>
          <p:cNvPr id="37" name="TextBox 36">
            <a:extLst>
              <a:ext uri="{FF2B5EF4-FFF2-40B4-BE49-F238E27FC236}">
                <a16:creationId xmlns:a16="http://schemas.microsoft.com/office/drawing/2014/main" id="{5EFE1D54-153C-4378-814C-7EC28D0AFD41}"/>
              </a:ext>
            </a:extLst>
          </p:cNvPr>
          <p:cNvSpPr txBox="1"/>
          <p:nvPr/>
        </p:nvSpPr>
        <p:spPr>
          <a:xfrm>
            <a:off x="5951984" y="5667279"/>
            <a:ext cx="1296144" cy="954107"/>
          </a:xfrm>
          <a:prstGeom prst="rect">
            <a:avLst/>
          </a:prstGeom>
          <a:noFill/>
        </p:spPr>
        <p:txBody>
          <a:bodyPr wrap="square" rtlCol="0">
            <a:spAutoFit/>
          </a:bodyPr>
          <a:lstStyle/>
          <a:p>
            <a:pPr algn="ctr"/>
            <a:r>
              <a:rPr lang="en-US" dirty="0"/>
              <a:t>At T=3t, this window will be sent  to model</a:t>
            </a:r>
          </a:p>
        </p:txBody>
      </p:sp>
      <p:sp>
        <p:nvSpPr>
          <p:cNvPr id="38" name="TextBox 37">
            <a:extLst>
              <a:ext uri="{FF2B5EF4-FFF2-40B4-BE49-F238E27FC236}">
                <a16:creationId xmlns:a16="http://schemas.microsoft.com/office/drawing/2014/main" id="{0938FEE5-4239-4AEF-8FE5-D53F601B52C0}"/>
              </a:ext>
            </a:extLst>
          </p:cNvPr>
          <p:cNvSpPr txBox="1"/>
          <p:nvPr/>
        </p:nvSpPr>
        <p:spPr>
          <a:xfrm>
            <a:off x="7658663" y="5650570"/>
            <a:ext cx="1296144" cy="954107"/>
          </a:xfrm>
          <a:prstGeom prst="rect">
            <a:avLst/>
          </a:prstGeom>
          <a:noFill/>
        </p:spPr>
        <p:txBody>
          <a:bodyPr wrap="square" rtlCol="0">
            <a:spAutoFit/>
          </a:bodyPr>
          <a:lstStyle/>
          <a:p>
            <a:pPr algn="ctr"/>
            <a:r>
              <a:rPr lang="en-US" dirty="0"/>
              <a:t>At T=4t, this window will be sent  to model</a:t>
            </a:r>
          </a:p>
        </p:txBody>
      </p:sp>
      <p:sp>
        <p:nvSpPr>
          <p:cNvPr id="39" name="TextBox 38">
            <a:extLst>
              <a:ext uri="{FF2B5EF4-FFF2-40B4-BE49-F238E27FC236}">
                <a16:creationId xmlns:a16="http://schemas.microsoft.com/office/drawing/2014/main" id="{7F9C5D77-3DEA-4CB7-BA92-11ACB6226FA5}"/>
              </a:ext>
            </a:extLst>
          </p:cNvPr>
          <p:cNvSpPr txBox="1"/>
          <p:nvPr/>
        </p:nvSpPr>
        <p:spPr>
          <a:xfrm>
            <a:off x="9192344" y="5641949"/>
            <a:ext cx="1296144" cy="954107"/>
          </a:xfrm>
          <a:prstGeom prst="rect">
            <a:avLst/>
          </a:prstGeom>
          <a:noFill/>
        </p:spPr>
        <p:txBody>
          <a:bodyPr wrap="square" rtlCol="0">
            <a:spAutoFit/>
          </a:bodyPr>
          <a:lstStyle/>
          <a:p>
            <a:pPr algn="ctr"/>
            <a:r>
              <a:rPr lang="en-US" dirty="0"/>
              <a:t>At T=5t, this window will be sent  to model</a:t>
            </a:r>
          </a:p>
        </p:txBody>
      </p:sp>
      <p:sp>
        <p:nvSpPr>
          <p:cNvPr id="28" name="TextBox 27">
            <a:extLst>
              <a:ext uri="{FF2B5EF4-FFF2-40B4-BE49-F238E27FC236}">
                <a16:creationId xmlns:a16="http://schemas.microsoft.com/office/drawing/2014/main" id="{C56DA292-D102-4ED5-A09E-F1E6BFD238A5}"/>
              </a:ext>
            </a:extLst>
          </p:cNvPr>
          <p:cNvSpPr txBox="1"/>
          <p:nvPr/>
        </p:nvSpPr>
        <p:spPr>
          <a:xfrm>
            <a:off x="4321620" y="4876998"/>
            <a:ext cx="1489510" cy="307777"/>
          </a:xfrm>
          <a:prstGeom prst="rect">
            <a:avLst/>
          </a:prstGeom>
          <a:noFill/>
        </p:spPr>
        <p:txBody>
          <a:bodyPr wrap="none" rtlCol="0">
            <a:spAutoFit/>
          </a:bodyPr>
          <a:lstStyle/>
          <a:p>
            <a:r>
              <a:rPr lang="en-US" dirty="0"/>
              <a:t>Window of size t</a:t>
            </a:r>
          </a:p>
        </p:txBody>
      </p:sp>
    </p:spTree>
    <p:extLst>
      <p:ext uri="{BB962C8B-B14F-4D97-AF65-F5344CB8AC3E}">
        <p14:creationId xmlns:p14="http://schemas.microsoft.com/office/powerpoint/2010/main" val="1026710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9. Real-time EEG detection Result</a:t>
            </a:r>
          </a:p>
          <a:p>
            <a:pPr marL="0" marR="0" lvl="0" indent="0" algn="l" rtl="0">
              <a:spcBef>
                <a:spcPts val="0"/>
              </a:spcBef>
              <a:spcAft>
                <a:spcPts val="0"/>
              </a:spcAft>
              <a:buNone/>
            </a:pPr>
            <a:endParaRPr lang="en-US" sz="3200" dirty="0">
              <a:latin typeface="Times New Roman" pitchFamily="18" charset="0"/>
              <a:cs typeface="Times New Roman" pitchFamily="18" charset="0"/>
            </a:endParaRPr>
          </a:p>
        </p:txBody>
      </p:sp>
      <p:sp>
        <p:nvSpPr>
          <p:cNvPr id="480" name="Google Shape;480;p30"/>
          <p:cNvSpPr txBox="1"/>
          <p:nvPr/>
        </p:nvSpPr>
        <p:spPr>
          <a:xfrm>
            <a:off x="-5913" y="914400"/>
            <a:ext cx="11449271" cy="4484549"/>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Font typeface="Arial" panose="020B0604020202020204" pitchFamily="34" charset="0"/>
              <a:buChar char="•"/>
            </a:pPr>
            <a:endParaRPr lang="en-US"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graphicFrame>
        <p:nvGraphicFramePr>
          <p:cNvPr id="2" name="Table 2">
            <a:extLst>
              <a:ext uri="{FF2B5EF4-FFF2-40B4-BE49-F238E27FC236}">
                <a16:creationId xmlns:a16="http://schemas.microsoft.com/office/drawing/2014/main" id="{B004E786-028D-4815-B7AA-CBBA2DA6893A}"/>
              </a:ext>
            </a:extLst>
          </p:cNvPr>
          <p:cNvGraphicFramePr>
            <a:graphicFrameLocks noGrp="1"/>
          </p:cNvGraphicFramePr>
          <p:nvPr>
            <p:extLst>
              <p:ext uri="{D42A27DB-BD31-4B8C-83A1-F6EECF244321}">
                <p14:modId xmlns:p14="http://schemas.microsoft.com/office/powerpoint/2010/main" val="353417767"/>
              </p:ext>
            </p:extLst>
          </p:nvPr>
        </p:nvGraphicFramePr>
        <p:xfrm>
          <a:off x="119336" y="1116055"/>
          <a:ext cx="6336704" cy="2595880"/>
        </p:xfrm>
        <a:graphic>
          <a:graphicData uri="http://schemas.openxmlformats.org/drawingml/2006/table">
            <a:tbl>
              <a:tblPr firstRow="1" bandRow="1">
                <a:tableStyleId>{923E1C4C-5A83-4A28-9C6C-9DD182A05E3A}</a:tableStyleId>
              </a:tblPr>
              <a:tblGrid>
                <a:gridCol w="1080120">
                  <a:extLst>
                    <a:ext uri="{9D8B030D-6E8A-4147-A177-3AD203B41FA5}">
                      <a16:colId xmlns:a16="http://schemas.microsoft.com/office/drawing/2014/main" val="764625603"/>
                    </a:ext>
                  </a:extLst>
                </a:gridCol>
                <a:gridCol w="1633813">
                  <a:extLst>
                    <a:ext uri="{9D8B030D-6E8A-4147-A177-3AD203B41FA5}">
                      <a16:colId xmlns:a16="http://schemas.microsoft.com/office/drawing/2014/main" val="1052311798"/>
                    </a:ext>
                  </a:extLst>
                </a:gridCol>
                <a:gridCol w="1021908">
                  <a:extLst>
                    <a:ext uri="{9D8B030D-6E8A-4147-A177-3AD203B41FA5}">
                      <a16:colId xmlns:a16="http://schemas.microsoft.com/office/drawing/2014/main" val="171271957"/>
                    </a:ext>
                  </a:extLst>
                </a:gridCol>
                <a:gridCol w="998356">
                  <a:extLst>
                    <a:ext uri="{9D8B030D-6E8A-4147-A177-3AD203B41FA5}">
                      <a16:colId xmlns:a16="http://schemas.microsoft.com/office/drawing/2014/main" val="3178421070"/>
                    </a:ext>
                  </a:extLst>
                </a:gridCol>
                <a:gridCol w="926709">
                  <a:extLst>
                    <a:ext uri="{9D8B030D-6E8A-4147-A177-3AD203B41FA5}">
                      <a16:colId xmlns:a16="http://schemas.microsoft.com/office/drawing/2014/main" val="902695660"/>
                    </a:ext>
                  </a:extLst>
                </a:gridCol>
                <a:gridCol w="675798">
                  <a:extLst>
                    <a:ext uri="{9D8B030D-6E8A-4147-A177-3AD203B41FA5}">
                      <a16:colId xmlns:a16="http://schemas.microsoft.com/office/drawing/2014/main" val="1453110512"/>
                    </a:ext>
                  </a:extLst>
                </a:gridCol>
              </a:tblGrid>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Dataset</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dirty="0">
                          <a:effectLst/>
                          <a:latin typeface="Times New Roman" panose="02020603050405020304" pitchFamily="18" charset="0"/>
                          <a:ea typeface="Times New Roman" panose="02020603050405020304" pitchFamily="18" charset="0"/>
                        </a:rPr>
                        <a:t>Time-Duration (t)</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dirty="0">
                          <a:effectLst/>
                          <a:latin typeface="Times New Roman" panose="02020603050405020304" pitchFamily="18" charset="0"/>
                          <a:ea typeface="Times New Roman" panose="02020603050405020304" pitchFamily="18" charset="0"/>
                        </a:rPr>
                        <a:t>Accuracy</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Sensitivity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dirty="0">
                          <a:effectLst/>
                          <a:latin typeface="Times New Roman" panose="02020603050405020304" pitchFamily="18" charset="0"/>
                          <a:ea typeface="Times New Roman" panose="02020603050405020304" pitchFamily="18" charset="0"/>
                        </a:rPr>
                        <a:t>Specificity</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Loss</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250074288"/>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23.6/2 = 11.8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.0022</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093497864"/>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dirty="0">
                          <a:effectLst/>
                          <a:latin typeface="Times New Roman" panose="02020603050405020304" pitchFamily="18" charset="0"/>
                          <a:ea typeface="Times New Roman" panose="02020603050405020304" pitchFamily="18" charset="0"/>
                        </a:rPr>
                        <a:t>23.6/4 = 5.9 sec</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.0012</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276752492"/>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dirty="0">
                          <a:effectLst/>
                          <a:latin typeface="Times New Roman" panose="02020603050405020304" pitchFamily="18" charset="0"/>
                          <a:ea typeface="Times New Roman" panose="02020603050405020304" pitchFamily="18" charset="0"/>
                        </a:rPr>
                        <a:t>23.6/8 = 2.95 sec</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.0147</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72956306"/>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ABCD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23.6/2 = 11.8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.0029</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57141042"/>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ABCD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23.6/4 = 5.9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.0018</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60727969"/>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ABCD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23.6/8 = 2.95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100 %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dirty="0">
                          <a:effectLst/>
                          <a:latin typeface="Times New Roman" panose="02020603050405020304" pitchFamily="18" charset="0"/>
                          <a:ea typeface="Times New Roman" panose="02020603050405020304" pitchFamily="18" charset="0"/>
                        </a:rPr>
                        <a:t>.0132</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01664837"/>
                  </a:ext>
                </a:extLst>
              </a:tr>
            </a:tbl>
          </a:graphicData>
        </a:graphic>
      </p:graphicFrame>
      <p:graphicFrame>
        <p:nvGraphicFramePr>
          <p:cNvPr id="6" name="Table 2">
            <a:extLst>
              <a:ext uri="{FF2B5EF4-FFF2-40B4-BE49-F238E27FC236}">
                <a16:creationId xmlns:a16="http://schemas.microsoft.com/office/drawing/2014/main" id="{0E4334E8-6147-44CA-A104-1BD563016ABA}"/>
              </a:ext>
            </a:extLst>
          </p:cNvPr>
          <p:cNvGraphicFramePr>
            <a:graphicFrameLocks noGrp="1"/>
          </p:cNvGraphicFramePr>
          <p:nvPr>
            <p:extLst>
              <p:ext uri="{D42A27DB-BD31-4B8C-83A1-F6EECF244321}">
                <p14:modId xmlns:p14="http://schemas.microsoft.com/office/powerpoint/2010/main" val="2300306214"/>
              </p:ext>
            </p:extLst>
          </p:nvPr>
        </p:nvGraphicFramePr>
        <p:xfrm>
          <a:off x="4079776" y="4161166"/>
          <a:ext cx="7992888" cy="2595880"/>
        </p:xfrm>
        <a:graphic>
          <a:graphicData uri="http://schemas.openxmlformats.org/drawingml/2006/table">
            <a:tbl>
              <a:tblPr firstRow="1" bandRow="1">
                <a:tableStyleId>{923E1C4C-5A83-4A28-9C6C-9DD182A05E3A}</a:tableStyleId>
              </a:tblPr>
              <a:tblGrid>
                <a:gridCol w="1354667">
                  <a:extLst>
                    <a:ext uri="{9D8B030D-6E8A-4147-A177-3AD203B41FA5}">
                      <a16:colId xmlns:a16="http://schemas.microsoft.com/office/drawing/2014/main" val="764625603"/>
                    </a:ext>
                  </a:extLst>
                </a:gridCol>
                <a:gridCol w="1597661">
                  <a:extLst>
                    <a:ext uri="{9D8B030D-6E8A-4147-A177-3AD203B41FA5}">
                      <a16:colId xmlns:a16="http://schemas.microsoft.com/office/drawing/2014/main" val="1052311798"/>
                    </a:ext>
                  </a:extLst>
                </a:gridCol>
                <a:gridCol w="1111673">
                  <a:extLst>
                    <a:ext uri="{9D8B030D-6E8A-4147-A177-3AD203B41FA5}">
                      <a16:colId xmlns:a16="http://schemas.microsoft.com/office/drawing/2014/main" val="171271957"/>
                    </a:ext>
                  </a:extLst>
                </a:gridCol>
                <a:gridCol w="1354667">
                  <a:extLst>
                    <a:ext uri="{9D8B030D-6E8A-4147-A177-3AD203B41FA5}">
                      <a16:colId xmlns:a16="http://schemas.microsoft.com/office/drawing/2014/main" val="3178421070"/>
                    </a:ext>
                  </a:extLst>
                </a:gridCol>
                <a:gridCol w="1354667">
                  <a:extLst>
                    <a:ext uri="{9D8B030D-6E8A-4147-A177-3AD203B41FA5}">
                      <a16:colId xmlns:a16="http://schemas.microsoft.com/office/drawing/2014/main" val="902695660"/>
                    </a:ext>
                  </a:extLst>
                </a:gridCol>
                <a:gridCol w="1219553">
                  <a:extLst>
                    <a:ext uri="{9D8B030D-6E8A-4147-A177-3AD203B41FA5}">
                      <a16:colId xmlns:a16="http://schemas.microsoft.com/office/drawing/2014/main" val="1453110512"/>
                    </a:ext>
                  </a:extLst>
                </a:gridCol>
              </a:tblGrid>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Dataset</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dirty="0">
                          <a:effectLst/>
                          <a:latin typeface="Times New Roman" panose="02020603050405020304" pitchFamily="18" charset="0"/>
                          <a:ea typeface="Times New Roman" panose="02020603050405020304" pitchFamily="18" charset="0"/>
                        </a:rPr>
                        <a:t>Time-Duration (t)</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Accuracy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Sensitivity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Specificity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Loss</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250074288"/>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AB vs.CD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23.6/2 = 11.8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96.51 %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98.05 %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96.25 %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.0225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093497864"/>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AB vs.CD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23.6/4 = 5.9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96.28 %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98.12%</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96.37 %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.0315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276752492"/>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AB vs.CD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23.6/8 = 2.95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96.35 %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97.68%</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97.29 %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.0587</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72956306"/>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 vs. C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23.6/2 = 11.8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96.37 %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96.35 %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98.17 %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.0852</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57141042"/>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 vs. C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23.6/4 = 5.9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99.21 %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99.23 %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99.61 %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.0588</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60727969"/>
                  </a:ext>
                </a:extLst>
              </a:tr>
              <a:tr h="370840">
                <a:tc>
                  <a:txBody>
                    <a:bodyPr/>
                    <a:lstStyle/>
                    <a:p>
                      <a:pPr marL="0" marR="0" algn="just">
                        <a:lnSpc>
                          <a:spcPct val="115000"/>
                        </a:lnSpc>
                        <a:spcBef>
                          <a:spcPts val="0"/>
                        </a:spcBef>
                        <a:spcAft>
                          <a:spcPts val="800"/>
                        </a:spcAft>
                      </a:pPr>
                      <a:r>
                        <a:rPr lang="en-US" sz="1400" b="1">
                          <a:effectLst/>
                          <a:latin typeface="Times New Roman" panose="02020603050405020304" pitchFamily="18" charset="0"/>
                          <a:ea typeface="Times New Roman" panose="02020603050405020304" pitchFamily="18" charset="0"/>
                        </a:rPr>
                        <a:t>A vs. C vs. 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23.6/8 = 2.95 sec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97.91 %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97.16 %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a:effectLst/>
                          <a:latin typeface="Times New Roman" panose="02020603050405020304" pitchFamily="18" charset="0"/>
                          <a:ea typeface="Times New Roman" panose="02020603050405020304" pitchFamily="18" charset="0"/>
                        </a:rPr>
                        <a:t>98.97 %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just">
                        <a:lnSpc>
                          <a:spcPct val="115000"/>
                        </a:lnSpc>
                        <a:spcBef>
                          <a:spcPts val="0"/>
                        </a:spcBef>
                        <a:spcAft>
                          <a:spcPts val="800"/>
                        </a:spcAft>
                      </a:pPr>
                      <a:r>
                        <a:rPr lang="en-US" sz="1400" dirty="0">
                          <a:effectLst/>
                          <a:latin typeface="Times New Roman" panose="02020603050405020304" pitchFamily="18" charset="0"/>
                          <a:ea typeface="Times New Roman" panose="02020603050405020304" pitchFamily="18" charset="0"/>
                        </a:rPr>
                        <a:t>.0486</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01664837"/>
                  </a:ext>
                </a:extLst>
              </a:tr>
            </a:tbl>
          </a:graphicData>
        </a:graphic>
      </p:graphicFrame>
      <p:sp>
        <p:nvSpPr>
          <p:cNvPr id="3" name="Right Brace 2">
            <a:extLst>
              <a:ext uri="{FF2B5EF4-FFF2-40B4-BE49-F238E27FC236}">
                <a16:creationId xmlns:a16="http://schemas.microsoft.com/office/drawing/2014/main" id="{392509B5-C326-449F-B22D-B51CCFD294B0}"/>
              </a:ext>
            </a:extLst>
          </p:cNvPr>
          <p:cNvSpPr/>
          <p:nvPr/>
        </p:nvSpPr>
        <p:spPr>
          <a:xfrm>
            <a:off x="6600056" y="1208845"/>
            <a:ext cx="360040" cy="250818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E09F286C-1660-4CDF-A60C-8C4B738ED430}"/>
              </a:ext>
            </a:extLst>
          </p:cNvPr>
          <p:cNvSpPr/>
          <p:nvPr/>
        </p:nvSpPr>
        <p:spPr>
          <a:xfrm flipH="1">
            <a:off x="3503712" y="4233181"/>
            <a:ext cx="360040" cy="2508187"/>
          </a:xfrm>
          <a:prstGeom prst="rightBrace">
            <a:avLst>
              <a:gd name="adj1" fmla="val 8333"/>
              <a:gd name="adj2" fmla="val 4787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27176CEE-2CE3-45FB-B210-29C9219E19B0}"/>
              </a:ext>
            </a:extLst>
          </p:cNvPr>
          <p:cNvSpPr txBox="1"/>
          <p:nvPr/>
        </p:nvSpPr>
        <p:spPr>
          <a:xfrm>
            <a:off x="7248128" y="2001273"/>
            <a:ext cx="2664296" cy="646331"/>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2 Class Classification for different value of ‘t’</a:t>
            </a:r>
          </a:p>
        </p:txBody>
      </p:sp>
      <p:sp>
        <p:nvSpPr>
          <p:cNvPr id="10" name="TextBox 9">
            <a:extLst>
              <a:ext uri="{FF2B5EF4-FFF2-40B4-BE49-F238E27FC236}">
                <a16:creationId xmlns:a16="http://schemas.microsoft.com/office/drawing/2014/main" id="{40E4B151-96F4-4C3E-84BE-F314690EEBBE}"/>
              </a:ext>
            </a:extLst>
          </p:cNvPr>
          <p:cNvSpPr txBox="1"/>
          <p:nvPr/>
        </p:nvSpPr>
        <p:spPr>
          <a:xfrm>
            <a:off x="725963" y="5095614"/>
            <a:ext cx="2664296" cy="646331"/>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3 Class Classification for different value of ‘t’</a:t>
            </a:r>
          </a:p>
        </p:txBody>
      </p:sp>
    </p:spTree>
    <p:extLst>
      <p:ext uri="{BB962C8B-B14F-4D97-AF65-F5344CB8AC3E}">
        <p14:creationId xmlns:p14="http://schemas.microsoft.com/office/powerpoint/2010/main" val="213594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10. Conclusion</a:t>
            </a:r>
          </a:p>
          <a:p>
            <a:pPr marL="0" marR="0" lvl="0" indent="0" algn="l" rtl="0">
              <a:spcBef>
                <a:spcPts val="0"/>
              </a:spcBef>
              <a:spcAft>
                <a:spcPts val="0"/>
              </a:spcAft>
              <a:buNone/>
            </a:pPr>
            <a:endParaRPr dirty="0">
              <a:latin typeface="Times New Roman" pitchFamily="18" charset="0"/>
              <a:cs typeface="Times New Roman" pitchFamily="18" charset="0"/>
            </a:endParaRPr>
          </a:p>
        </p:txBody>
      </p:sp>
      <p:sp>
        <p:nvSpPr>
          <p:cNvPr id="480" name="Google Shape;480;p30"/>
          <p:cNvSpPr txBox="1"/>
          <p:nvPr/>
        </p:nvSpPr>
        <p:spPr>
          <a:xfrm>
            <a:off x="263352" y="1124744"/>
            <a:ext cx="11449271" cy="4484549"/>
          </a:xfrm>
          <a:prstGeom prst="rect">
            <a:avLst/>
          </a:prstGeom>
          <a:noFill/>
          <a:ln>
            <a:noFill/>
          </a:ln>
        </p:spPr>
        <p:txBody>
          <a:bodyPr spcFirstLastPara="1" wrap="square" lIns="91425" tIns="45700" rIns="91425" bIns="45700" anchor="t" anchorCtr="0">
            <a:noAutofit/>
          </a:bodyPr>
          <a:lstStyle/>
          <a:p>
            <a:pPr algn="l"/>
            <a:endParaRPr lang="en-US" sz="1800" i="0" u="none" strike="noStrike" baseline="0" dirty="0">
              <a:solidFill>
                <a:srgbClr val="000000"/>
              </a:solidFill>
              <a:latin typeface="Times New Roman" panose="02020603050405020304" pitchFamily="18" charset="0"/>
            </a:endParaRPr>
          </a:p>
          <a:p>
            <a:pPr marL="285750" marR="0" lvl="0" indent="-285750" algn="just" rtl="0">
              <a:lnSpc>
                <a:spcPct val="150000"/>
              </a:lnSpc>
              <a:spcBef>
                <a:spcPts val="0"/>
              </a:spcBef>
              <a:spcAft>
                <a:spcPts val="0"/>
              </a:spcAft>
              <a:buFont typeface="Arial" panose="020B0604020202020204" pitchFamily="34" charset="0"/>
              <a:buChar char="•"/>
            </a:pPr>
            <a:r>
              <a:rPr lang="en-US" sz="1800" dirty="0">
                <a:solidFill>
                  <a:schemeClr val="dk1"/>
                </a:solidFill>
                <a:latin typeface="Times New Roman" pitchFamily="18" charset="0"/>
                <a:ea typeface="Century Gothic"/>
                <a:cs typeface="Times New Roman" pitchFamily="18" charset="0"/>
                <a:sym typeface="Century Gothic"/>
              </a:rPr>
              <a:t>After checking different variants of LSTM &amp; GRU, we came to conclusion that Bi-Directional LSTM perform best in all cases (2class, 3class &amp; 5class classification)</a:t>
            </a:r>
          </a:p>
          <a:p>
            <a:pPr marL="285750" marR="0" lvl="0" indent="-285750" algn="just" rtl="0">
              <a:lnSpc>
                <a:spcPct val="150000"/>
              </a:lnSpc>
              <a:spcBef>
                <a:spcPts val="0"/>
              </a:spcBef>
              <a:spcAft>
                <a:spcPts val="0"/>
              </a:spcAft>
              <a:buFont typeface="Arial" panose="020B0604020202020204" pitchFamily="34" charset="0"/>
              <a:buChar char="•"/>
            </a:pPr>
            <a:endParaRPr lang="en-US" sz="1800" dirty="0">
              <a:solidFill>
                <a:schemeClr val="dk1"/>
              </a:solidFill>
              <a:latin typeface="Times New Roman" pitchFamily="18" charset="0"/>
              <a:ea typeface="Century Gothic"/>
              <a:cs typeface="Times New Roman" pitchFamily="18" charset="0"/>
              <a:sym typeface="Century Gothic"/>
            </a:endParaRPr>
          </a:p>
          <a:p>
            <a:pPr marL="285750" marR="0" lvl="0" indent="-285750" algn="just" rtl="0">
              <a:lnSpc>
                <a:spcPct val="150000"/>
              </a:lnSpc>
              <a:spcBef>
                <a:spcPts val="0"/>
              </a:spcBef>
              <a:spcAft>
                <a:spcPts val="0"/>
              </a:spcAft>
              <a:buFont typeface="Arial" panose="020B0604020202020204" pitchFamily="34" charset="0"/>
              <a:buChar char="•"/>
            </a:pPr>
            <a:r>
              <a:rPr lang="en-US" sz="1800" dirty="0">
                <a:solidFill>
                  <a:schemeClr val="dk1"/>
                </a:solidFill>
                <a:latin typeface="Times New Roman" pitchFamily="18" charset="0"/>
                <a:ea typeface="Century Gothic"/>
                <a:cs typeface="Times New Roman" pitchFamily="18" charset="0"/>
                <a:sym typeface="Century Gothic"/>
              </a:rPr>
              <a:t>For real time detection of epilepsy seizure from EEG signal we use window of different time duration and in all cases Bi-Directional LSTM  gave accuracy of 98% approx.</a:t>
            </a:r>
          </a:p>
          <a:p>
            <a:pPr marL="285750" marR="0" lvl="0" indent="-285750" algn="just" rtl="0">
              <a:lnSpc>
                <a:spcPct val="150000"/>
              </a:lnSpc>
              <a:spcBef>
                <a:spcPts val="0"/>
              </a:spcBef>
              <a:spcAft>
                <a:spcPts val="0"/>
              </a:spcAft>
              <a:buFont typeface="Arial" panose="020B0604020202020204" pitchFamily="34" charset="0"/>
              <a:buChar char="•"/>
            </a:pPr>
            <a:endParaRPr sz="1800"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33147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297874" y="236614"/>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11. References</a:t>
            </a:r>
          </a:p>
          <a:p>
            <a:pPr marL="0" marR="0" lvl="0" indent="0" algn="l" rtl="0">
              <a:spcBef>
                <a:spcPts val="0"/>
              </a:spcBef>
              <a:spcAft>
                <a:spcPts val="0"/>
              </a:spcAft>
              <a:buNone/>
            </a:pPr>
            <a:endParaRPr dirty="0">
              <a:latin typeface="Times New Roman" pitchFamily="18" charset="0"/>
              <a:cs typeface="Times New Roman" pitchFamily="18" charset="0"/>
            </a:endParaRPr>
          </a:p>
        </p:txBody>
      </p:sp>
      <p:sp>
        <p:nvSpPr>
          <p:cNvPr id="480" name="Google Shape;480;p30"/>
          <p:cNvSpPr txBox="1"/>
          <p:nvPr/>
        </p:nvSpPr>
        <p:spPr>
          <a:xfrm>
            <a:off x="191344" y="1124744"/>
            <a:ext cx="11521280" cy="4104456"/>
          </a:xfrm>
          <a:prstGeom prst="rect">
            <a:avLst/>
          </a:prstGeom>
          <a:noFill/>
          <a:ln>
            <a:noFill/>
          </a:ln>
        </p:spPr>
        <p:txBody>
          <a:bodyPr spcFirstLastPara="1" wrap="square" lIns="91425" tIns="45700" rIns="91425" bIns="45700" anchor="t" anchorCtr="0">
            <a:noAutofit/>
          </a:bodyPr>
          <a:lstStyle/>
          <a:p>
            <a:pPr algn="l"/>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cs typeface="Times New Roman" panose="02020603050405020304" pitchFamily="18" charset="0"/>
              </a:rPr>
              <a:t>1.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Ramy</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Hussein, Hamid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Palangi</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Rabab K. Ward , Z. Jane Wang 2018. Optimized deep neural network architecture for robust detection of epileptic seizures using EEG signals. Clinical Neurophysiology 130 (2019) 25–37 </a:t>
            </a:r>
          </a:p>
          <a:p>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cs typeface="Times New Roman" panose="02020603050405020304" pitchFamily="18" charset="0"/>
              </a:rPr>
              <a:t>2. Ihsan Ullah a , Muhammad Hussain b , ∗, Emad-ul-</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Haq</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Qazi b , Hatim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Aboalsamh</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b An automated system for epilepsy detection using EEG brain signals based on deep learning approach 2018. Expert Systems With Applications 107 (2018) 61–71 </a:t>
            </a:r>
          </a:p>
          <a:p>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cs typeface="Times New Roman" panose="02020603050405020304" pitchFamily="18" charset="0"/>
              </a:rPr>
              <a:t>3.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Subhrajit</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Roy, Isabell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Kiral-Kornek</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and Stefan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Harrer</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2018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ChronoNet</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 Deep Recurrent Neural Network for Abnormal EEG Identification. arXiv:1802.00308v2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eess.SP</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p>
          <a:p>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cs typeface="Times New Roman" panose="02020603050405020304" pitchFamily="18" charset="0"/>
              </a:rPr>
              <a:t>4. U Rajendra Acharya , Shu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Lih</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Oh , Yuki Hagiwara , Jen Hong .Tan Deep convolutional neural network for the automated detection and diagnosis of seizure using EEG signals. Article in Computers in Biology and Medicine · September 2017 </a:t>
            </a:r>
          </a:p>
          <a:p>
            <a:pPr marL="342900" marR="0" lvl="0" indent="-342900" algn="just" rtl="0">
              <a:lnSpc>
                <a:spcPct val="150000"/>
              </a:lnSpc>
              <a:spcBef>
                <a:spcPts val="0"/>
              </a:spcBef>
              <a:spcAft>
                <a:spcPts val="0"/>
              </a:spcAft>
              <a:buFont typeface="+mj-lt"/>
              <a:buAutoNum type="arabicPeriod"/>
            </a:pPr>
            <a:endParaRPr sz="1800" b="1" dirty="0">
              <a:solidFill>
                <a:schemeClr val="dk1"/>
              </a:solidFill>
              <a:latin typeface="Times New Roman" panose="02020603050405020304"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894988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7"/>
          <p:cNvSpPr txBox="1"/>
          <p:nvPr/>
        </p:nvSpPr>
        <p:spPr>
          <a:xfrm>
            <a:off x="2481893" y="2667000"/>
            <a:ext cx="6802462"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dirty="0">
                <a:solidFill>
                  <a:schemeClr val="accent1"/>
                </a:solidFill>
                <a:latin typeface="Times New Roman" pitchFamily="18" charset="0"/>
                <a:ea typeface="Century Gothic"/>
                <a:cs typeface="Times New Roman" pitchFamily="18" charset="0"/>
                <a:sym typeface="Century Gothic"/>
              </a:rPr>
              <a:t>THANK YOU….        </a:t>
            </a:r>
            <a:endParaRPr sz="4800" b="1" dirty="0">
              <a:solidFill>
                <a:schemeClr val="accent1"/>
              </a:solidFill>
              <a:latin typeface="Times New Roman" pitchFamily="18" charset="0"/>
              <a:cs typeface="Times New Roman" pitchFamily="18" charset="0"/>
            </a:endParaRPr>
          </a:p>
        </p:txBody>
      </p:sp>
      <p:sp>
        <p:nvSpPr>
          <p:cNvPr id="714" name="Google Shape;714;p37"/>
          <p:cNvSpPr txBox="1"/>
          <p:nvPr/>
        </p:nvSpPr>
        <p:spPr>
          <a:xfrm>
            <a:off x="3837984" y="4575464"/>
            <a:ext cx="4090280"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dirty="0">
                <a:solidFill>
                  <a:srgbClr val="C00000"/>
                </a:solidFill>
                <a:latin typeface="Century Gothic"/>
                <a:ea typeface="Century Gothic"/>
                <a:cs typeface="Century Gothic"/>
                <a:sym typeface="Century Gothic"/>
              </a:rPr>
              <a:t> </a:t>
            </a:r>
            <a:endParaRPr sz="6600" dirty="0">
              <a:solidFill>
                <a:schemeClr val="dk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4"/>
          <p:cNvSpPr txBox="1"/>
          <p:nvPr/>
        </p:nvSpPr>
        <p:spPr>
          <a:xfrm>
            <a:off x="614122" y="294831"/>
            <a:ext cx="6268539" cy="6309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dirty="0">
                <a:solidFill>
                  <a:schemeClr val="accent1"/>
                </a:solidFill>
                <a:latin typeface="Times New Roman" pitchFamily="18" charset="0"/>
                <a:ea typeface="Century Gothic"/>
                <a:cs typeface="Times New Roman" pitchFamily="18" charset="0"/>
                <a:sym typeface="Century Gothic"/>
              </a:rPr>
              <a:t>1.Introduction</a:t>
            </a:r>
            <a:endParaRPr dirty="0">
              <a:latin typeface="Times New Roman" pitchFamily="18" charset="0"/>
              <a:cs typeface="Times New Roman" pitchFamily="18" charset="0"/>
            </a:endParaRPr>
          </a:p>
        </p:txBody>
      </p:sp>
      <p:cxnSp>
        <p:nvCxnSpPr>
          <p:cNvPr id="334" name="Google Shape;334;p24"/>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pic>
        <p:nvPicPr>
          <p:cNvPr id="1026" name="Picture 2" descr="Electroencephalogram (EEG) and Its Background | SpringerLink">
            <a:extLst>
              <a:ext uri="{FF2B5EF4-FFF2-40B4-BE49-F238E27FC236}">
                <a16:creationId xmlns:a16="http://schemas.microsoft.com/office/drawing/2014/main" id="{B0A9F0FF-7AD8-4C83-AEBD-3A193F490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2" y="3620082"/>
            <a:ext cx="4120092" cy="27612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1384" y="1124744"/>
            <a:ext cx="11125200" cy="4370427"/>
          </a:xfrm>
          <a:prstGeom prst="rect">
            <a:avLst/>
          </a:prstGeom>
          <a:noFill/>
        </p:spPr>
        <p:txBody>
          <a:bodyPr wrap="square" rtlCol="0">
            <a:spAutoFit/>
          </a:bodyPr>
          <a:lstStyle/>
          <a:p>
            <a:pPr marL="457200" indent="-457200" algn="just">
              <a:buFont typeface="Arial" pitchFamily="34" charset="0"/>
              <a:buChar char="•"/>
            </a:pPr>
            <a:r>
              <a:rPr lang="en-US" sz="2000" b="1" dirty="0">
                <a:solidFill>
                  <a:schemeClr val="tx1"/>
                </a:solidFill>
                <a:latin typeface="Times New Roman" panose="02020603050405020304" pitchFamily="18" charset="0"/>
                <a:ea typeface="Century Gothic"/>
                <a:cs typeface="Times New Roman" pitchFamily="18" charset="0"/>
              </a:rPr>
              <a:t>Seizure: </a:t>
            </a:r>
            <a:r>
              <a:rPr lang="en-US" sz="1800" b="0" i="0" dirty="0">
                <a:solidFill>
                  <a:srgbClr val="111111"/>
                </a:solidFill>
                <a:effectLst/>
                <a:latin typeface="Times New Roman" panose="02020603050405020304" pitchFamily="18" charset="0"/>
                <a:cs typeface="Times New Roman" panose="02020603050405020304" pitchFamily="18" charset="0"/>
              </a:rPr>
              <a:t>A seizure is a sudden, uncontrolled electrical disturbance in the brain. It can cause changes in your behavior, movements or feelings.</a:t>
            </a:r>
          </a:p>
          <a:p>
            <a:pPr marL="457200" indent="-457200" algn="just">
              <a:buFont typeface="Arial" pitchFamily="34" charset="0"/>
              <a:buChar char="•"/>
            </a:pPr>
            <a:endParaRPr lang="en-US" sz="1800" b="0" i="0" dirty="0">
              <a:solidFill>
                <a:srgbClr val="11111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1" i="0" dirty="0">
                <a:solidFill>
                  <a:srgbClr val="111111"/>
                </a:solidFill>
                <a:effectLst/>
                <a:latin typeface="Times New Roman" panose="02020603050405020304" pitchFamily="18" charset="0"/>
                <a:cs typeface="Times New Roman" panose="02020603050405020304" pitchFamily="18" charset="0"/>
              </a:rPr>
              <a:t>      Seizure signs and symptoms: </a:t>
            </a:r>
            <a:r>
              <a:rPr lang="en-US" sz="1800" i="0" dirty="0">
                <a:solidFill>
                  <a:srgbClr val="111111"/>
                </a:solidFill>
                <a:effectLst/>
                <a:latin typeface="Times New Roman" panose="02020603050405020304" pitchFamily="18" charset="0"/>
                <a:cs typeface="Times New Roman" panose="02020603050405020304" pitchFamily="18" charset="0"/>
              </a:rPr>
              <a:t>It</a:t>
            </a:r>
            <a:r>
              <a:rPr lang="en-US" sz="1800" b="1" i="0" dirty="0">
                <a:solidFill>
                  <a:srgbClr val="111111"/>
                </a:solidFill>
                <a:effectLst/>
                <a:latin typeface="Times New Roman" panose="02020603050405020304" pitchFamily="18" charset="0"/>
                <a:cs typeface="Times New Roman" panose="02020603050405020304" pitchFamily="18" charset="0"/>
              </a:rPr>
              <a:t> </a:t>
            </a:r>
            <a:r>
              <a:rPr lang="en-US" sz="1800" b="0" i="0" dirty="0">
                <a:solidFill>
                  <a:srgbClr val="111111"/>
                </a:solidFill>
                <a:effectLst/>
                <a:latin typeface="Times New Roman" panose="02020603050405020304" pitchFamily="18" charset="0"/>
                <a:cs typeface="Times New Roman" panose="02020603050405020304" pitchFamily="18" charset="0"/>
              </a:rPr>
              <a:t>may include temporary confusion, uncontrollable jerking movements of the arms                         and legs or loss of awareness ,</a:t>
            </a:r>
            <a:r>
              <a:rPr lang="en-US" sz="1800" b="0" i="0" dirty="0">
                <a:solidFill>
                  <a:srgbClr val="231F20"/>
                </a:solidFill>
                <a:effectLst/>
                <a:latin typeface="Times New Roman" panose="02020603050405020304" pitchFamily="18" charset="0"/>
                <a:cs typeface="Times New Roman" panose="02020603050405020304" pitchFamily="18" charset="0"/>
              </a:rPr>
              <a:t> clenching your teeth, biting your tongue.</a:t>
            </a:r>
          </a:p>
          <a:p>
            <a:pPr algn="just"/>
            <a:endParaRPr lang="en-US" sz="1800" b="1" dirty="0">
              <a:solidFill>
                <a:schemeClr val="tx1"/>
              </a:solidFill>
              <a:latin typeface="Times New Roman" panose="02020603050405020304" pitchFamily="18" charset="0"/>
              <a:ea typeface="Century Gothic"/>
              <a:cs typeface="Times New Roman" pitchFamily="18" charset="0"/>
            </a:endParaRPr>
          </a:p>
          <a:p>
            <a:pPr marL="457200" indent="-457200" algn="just">
              <a:buFont typeface="Arial" pitchFamily="34" charset="0"/>
              <a:buChar char="•"/>
            </a:pPr>
            <a:r>
              <a:rPr lang="en-US" sz="2000" b="1" dirty="0">
                <a:solidFill>
                  <a:schemeClr val="tx1"/>
                </a:solidFill>
                <a:latin typeface="Times New Roman" panose="02020603050405020304" pitchFamily="18" charset="0"/>
                <a:ea typeface="Century Gothic"/>
                <a:cs typeface="Times New Roman" pitchFamily="18" charset="0"/>
              </a:rPr>
              <a:t>Epilepsy</a:t>
            </a:r>
            <a:r>
              <a:rPr lang="en-US" sz="1800" b="1" dirty="0">
                <a:solidFill>
                  <a:schemeClr val="tx1"/>
                </a:solidFill>
                <a:latin typeface="Times New Roman" panose="02020603050405020304" pitchFamily="18" charset="0"/>
                <a:ea typeface="Century Gothic"/>
                <a:cs typeface="Times New Roman" pitchFamily="18" charset="0"/>
              </a:rPr>
              <a:t>: </a:t>
            </a:r>
            <a:r>
              <a:rPr lang="en-US" sz="1800" b="0" i="0" dirty="0">
                <a:solidFill>
                  <a:srgbClr val="111111"/>
                </a:solidFill>
                <a:effectLst/>
                <a:latin typeface="Times New Roman" panose="02020603050405020304" pitchFamily="18" charset="0"/>
                <a:cs typeface="Times New Roman" panose="02020603050405020304" pitchFamily="18" charset="0"/>
              </a:rPr>
              <a:t>Epilepsy is a central nervous system (neurological) disorder in which brain activity becomes abnormal, c</a:t>
            </a:r>
            <a:r>
              <a:rPr lang="en-US" sz="1800" dirty="0">
                <a:effectLst/>
                <a:latin typeface="Times New Roman" panose="02020603050405020304" pitchFamily="18" charset="0"/>
                <a:cs typeface="Times New Roman" panose="02020603050405020304" pitchFamily="18" charset="0"/>
              </a:rPr>
              <a:t>haracterized by two or more unprovoked seizures.</a:t>
            </a:r>
          </a:p>
          <a:p>
            <a:pPr algn="just"/>
            <a:endParaRPr lang="en-US" sz="2800" b="1" dirty="0">
              <a:latin typeface="Times New Roman" panose="02020603050405020304" pitchFamily="18" charset="0"/>
              <a:cs typeface="Times New Roman" panose="02020603050405020304" pitchFamily="18" charset="0"/>
            </a:endParaRPr>
          </a:p>
          <a:p>
            <a:pPr marL="457200" indent="-457200" algn="just">
              <a:buFont typeface="Arial" pitchFamily="34" charset="0"/>
              <a:buChar char="•"/>
            </a:pPr>
            <a:r>
              <a:rPr lang="en-US" sz="2000" b="1" i="0" dirty="0">
                <a:effectLst/>
                <a:latin typeface="Times New Roman" panose="02020603050405020304" pitchFamily="18" charset="0"/>
                <a:cs typeface="Times New Roman" panose="02020603050405020304" pitchFamily="18" charset="0"/>
              </a:rPr>
              <a:t>Electroencephalography ( </a:t>
            </a:r>
            <a:r>
              <a:rPr lang="en-US" sz="2000" b="1" dirty="0">
                <a:solidFill>
                  <a:schemeClr val="tx1"/>
                </a:solidFill>
                <a:latin typeface="Times New Roman" panose="02020603050405020304" pitchFamily="18" charset="0"/>
                <a:ea typeface="Century Gothic"/>
                <a:cs typeface="Times New Roman" pitchFamily="18" charset="0"/>
              </a:rPr>
              <a:t>EEG): </a:t>
            </a:r>
            <a:r>
              <a:rPr lang="en-US" sz="1800" dirty="0">
                <a:solidFill>
                  <a:srgbClr val="231F20"/>
                </a:solidFill>
                <a:effectLst/>
                <a:latin typeface="Times New Roman" panose="02020603050405020304" pitchFamily="18" charset="0"/>
                <a:cs typeface="Times New Roman" panose="02020603050405020304" pitchFamily="18" charset="0"/>
              </a:rPr>
              <a:t>EEG test is used to evaluate the</a:t>
            </a:r>
          </a:p>
          <a:p>
            <a:pPr lvl="2" algn="just"/>
            <a:r>
              <a:rPr lang="en-US" sz="1800" dirty="0">
                <a:solidFill>
                  <a:srgbClr val="231F20"/>
                </a:solidFill>
                <a:effectLst/>
                <a:latin typeface="Times New Roman" panose="02020603050405020304" pitchFamily="18" charset="0"/>
                <a:cs typeface="Times New Roman" panose="02020603050405020304" pitchFamily="18" charset="0"/>
              </a:rPr>
              <a:t>        electrical activity in the brain. An EEG can be used to help detect potential</a:t>
            </a:r>
          </a:p>
          <a:p>
            <a:pPr algn="just"/>
            <a:r>
              <a:rPr lang="en-US" sz="1800" dirty="0">
                <a:solidFill>
                  <a:srgbClr val="231F20"/>
                </a:solidFill>
                <a:effectLst/>
                <a:latin typeface="Times New Roman" panose="02020603050405020304" pitchFamily="18" charset="0"/>
                <a:cs typeface="Times New Roman" panose="02020603050405020304" pitchFamily="18" charset="0"/>
              </a:rPr>
              <a:t>        problems like epile</a:t>
            </a:r>
            <a:r>
              <a:rPr lang="en-US" sz="1800" dirty="0">
                <a:solidFill>
                  <a:srgbClr val="231F20"/>
                </a:solidFill>
                <a:latin typeface="Times New Roman" panose="02020603050405020304" pitchFamily="18" charset="0"/>
                <a:cs typeface="Times New Roman" panose="02020603050405020304" pitchFamily="18" charset="0"/>
              </a:rPr>
              <a:t>psy.</a:t>
            </a:r>
            <a:endParaRPr lang="en-US" sz="1800" b="1" dirty="0">
              <a:solidFill>
                <a:schemeClr val="tx1"/>
              </a:solidFill>
              <a:latin typeface="Times New Roman" panose="02020603050405020304" pitchFamily="18" charset="0"/>
              <a:ea typeface="Century Gothic"/>
              <a:cs typeface="Times New Roman" pitchFamily="18" charset="0"/>
            </a:endParaRPr>
          </a:p>
          <a:p>
            <a:pPr algn="just"/>
            <a:endParaRPr lang="en-US" sz="2800"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479376" y="246010"/>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500" b="1" dirty="0">
                <a:solidFill>
                  <a:srgbClr val="B31166"/>
                </a:solidFill>
                <a:latin typeface="Times New Roman" panose="02020603050405020304" pitchFamily="18" charset="0"/>
                <a:cs typeface="Times New Roman" panose="02020603050405020304" pitchFamily="18" charset="0"/>
              </a:rPr>
              <a:t>1b. Different EEG signals</a:t>
            </a:r>
            <a:endParaRPr sz="3500" b="1" dirty="0">
              <a:solidFill>
                <a:srgbClr val="B31166"/>
              </a:solidFill>
              <a:latin typeface="Times New Roman" pitchFamily="18" charset="0"/>
              <a:cs typeface="Times New Roman" pitchFamily="18" charset="0"/>
            </a:endParaRPr>
          </a:p>
        </p:txBody>
      </p:sp>
      <p:sp>
        <p:nvSpPr>
          <p:cNvPr id="480" name="Google Shape;480;p30"/>
          <p:cNvSpPr txBox="1"/>
          <p:nvPr/>
        </p:nvSpPr>
        <p:spPr>
          <a:xfrm>
            <a:off x="191344" y="1340768"/>
            <a:ext cx="6696744" cy="5435977"/>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Normal EEG signal : </a:t>
            </a:r>
            <a:r>
              <a:rPr lang="en-US" sz="1800" dirty="0">
                <a:latin typeface="Times New Roman" panose="02020603050405020304" pitchFamily="18" charset="0"/>
                <a:cs typeface="Times New Roman" panose="02020603050405020304" pitchFamily="18" charset="0"/>
              </a:rPr>
              <a:t> EEG signal of a healthy person</a:t>
            </a:r>
          </a:p>
          <a:p>
            <a:pPr marR="0" lvl="0" algn="just" rtl="0">
              <a:lnSpc>
                <a:spcPct val="150000"/>
              </a:lnSpc>
              <a:spcBef>
                <a:spcPts val="0"/>
              </a:spcBef>
              <a:spcAft>
                <a:spcPts val="0"/>
              </a:spcAft>
            </a:pPr>
            <a:r>
              <a:rPr lang="en-US" sz="1800" dirty="0">
                <a:latin typeface="Times New Roman" panose="02020603050405020304" pitchFamily="18" charset="0"/>
                <a:cs typeface="Times New Roman" panose="02020603050405020304" pitchFamily="18" charset="0"/>
              </a:rPr>
              <a:t>			 (Set A &amp; B)</a:t>
            </a:r>
          </a:p>
          <a:p>
            <a:pPr marL="285750" marR="0" lvl="0" indent="-285750" algn="just" rtl="0">
              <a:lnSpc>
                <a:spcPct val="150000"/>
              </a:lnSpc>
              <a:spcBef>
                <a:spcPts val="0"/>
              </a:spcBef>
              <a:spcAft>
                <a:spcPts val="0"/>
              </a:spcAft>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R="0" lvl="0" algn="just" rtl="0">
              <a:lnSpc>
                <a:spcPct val="150000"/>
              </a:lnSpc>
              <a:spcBef>
                <a:spcPts val="0"/>
              </a:spcBef>
              <a:spcAft>
                <a:spcPts val="0"/>
              </a:spcAft>
            </a:pPr>
            <a:endParaRPr lang="en-US" sz="18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Inter-Ictal EEG signal :</a:t>
            </a:r>
            <a:r>
              <a:rPr lang="en-US" sz="1800" dirty="0">
                <a:latin typeface="Times New Roman" panose="02020603050405020304" pitchFamily="18" charset="0"/>
                <a:cs typeface="Times New Roman" panose="02020603050405020304" pitchFamily="18" charset="0"/>
              </a:rPr>
              <a:t> EEG signal between seizures. </a:t>
            </a:r>
          </a:p>
          <a:p>
            <a:pPr algn="just">
              <a:lnSpc>
                <a:spcPct val="150000"/>
              </a:lnSpc>
            </a:pPr>
            <a:r>
              <a:rPr lang="en-US" sz="1800" dirty="0">
                <a:latin typeface="Times New Roman" panose="02020603050405020304" pitchFamily="18" charset="0"/>
                <a:cs typeface="Times New Roman" panose="02020603050405020304" pitchFamily="18" charset="0"/>
              </a:rPr>
              <a:t>			(Set C &amp; D)</a:t>
            </a:r>
          </a:p>
          <a:p>
            <a:pPr marL="285750" marR="0" lvl="0" indent="-285750" algn="just" rtl="0">
              <a:lnSpc>
                <a:spcPct val="150000"/>
              </a:lnSpc>
              <a:spcBef>
                <a:spcPts val="0"/>
              </a:spcBef>
              <a:spcAft>
                <a:spcPts val="0"/>
              </a:spcAf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R="0" lvl="0" algn="just" rtl="0">
              <a:lnSpc>
                <a:spcPct val="150000"/>
              </a:lnSpc>
              <a:spcBef>
                <a:spcPts val="0"/>
              </a:spcBef>
              <a:spcAft>
                <a:spcPts val="0"/>
              </a:spcAft>
            </a:pPr>
            <a:endParaRPr lang="en-US" sz="18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Ictal EEG signal: </a:t>
            </a:r>
            <a:r>
              <a:rPr lang="en-US" sz="1800" dirty="0">
                <a:latin typeface="Times New Roman" panose="02020603050405020304" pitchFamily="18" charset="0"/>
                <a:cs typeface="Times New Roman" panose="02020603050405020304" pitchFamily="18" charset="0"/>
              </a:rPr>
              <a:t>EEG signal during seizures.</a:t>
            </a:r>
            <a:endParaRPr lang="en-US" sz="1800" b="1" dirty="0">
              <a:latin typeface="Times New Roman" panose="02020603050405020304" pitchFamily="18" charset="0"/>
              <a:cs typeface="Times New Roman" panose="02020603050405020304" pitchFamily="18" charset="0"/>
            </a:endParaRPr>
          </a:p>
          <a:p>
            <a:pPr lvl="2" algn="just">
              <a:lnSpc>
                <a:spcPct val="150000"/>
              </a:lnSpc>
            </a:pPr>
            <a:r>
              <a:rPr lang="en-US" sz="1800" b="1" dirty="0">
                <a:solidFill>
                  <a:schemeClr val="dk1"/>
                </a:solidFill>
                <a:latin typeface="Times New Roman" pitchFamily="18" charset="0"/>
                <a:ea typeface="Century Gothic"/>
                <a:cs typeface="Times New Roman" pitchFamily="18" charset="0"/>
                <a:sym typeface="Century Gothic"/>
              </a:rPr>
              <a:t> 			</a:t>
            </a:r>
            <a:r>
              <a:rPr lang="en-US" sz="1800" dirty="0">
                <a:solidFill>
                  <a:schemeClr val="dk1"/>
                </a:solidFill>
                <a:latin typeface="Times New Roman" pitchFamily="18" charset="0"/>
                <a:ea typeface="Century Gothic"/>
                <a:cs typeface="Times New Roman" pitchFamily="18" charset="0"/>
                <a:sym typeface="Century Gothic"/>
              </a:rPr>
              <a:t>(Set E)</a:t>
            </a:r>
            <a:endParaRPr sz="1800"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pic>
        <p:nvPicPr>
          <p:cNvPr id="2" name="Picture 2" descr="Wavelet-based EEG processing for computer-aided seizure detection and  epilepsy diagnosis - ScienceDirect">
            <a:extLst>
              <a:ext uri="{FF2B5EF4-FFF2-40B4-BE49-F238E27FC236}">
                <a16:creationId xmlns:a16="http://schemas.microsoft.com/office/drawing/2014/main" id="{B15BDCA8-11A6-4C1F-8660-B343344AB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165" y="1340768"/>
            <a:ext cx="5008492" cy="51637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479376" y="246010"/>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2. Abstract</a:t>
            </a:r>
            <a:endParaRPr dirty="0">
              <a:latin typeface="Times New Roman" pitchFamily="18" charset="0"/>
              <a:cs typeface="Times New Roman" pitchFamily="18" charset="0"/>
            </a:endParaRPr>
          </a:p>
        </p:txBody>
      </p:sp>
      <p:sp>
        <p:nvSpPr>
          <p:cNvPr id="480" name="Google Shape;480;p30"/>
          <p:cNvSpPr txBox="1"/>
          <p:nvPr/>
        </p:nvSpPr>
        <p:spPr>
          <a:xfrm>
            <a:off x="661996" y="1295400"/>
            <a:ext cx="11255684" cy="3573759"/>
          </a:xfrm>
          <a:prstGeom prst="rect">
            <a:avLst/>
          </a:prstGeom>
          <a:noFill/>
          <a:ln>
            <a:noFill/>
          </a:ln>
        </p:spPr>
        <p:txBody>
          <a:bodyPr spcFirstLastPara="1" wrap="square" lIns="91425" tIns="45700" rIns="91425" bIns="45700" anchor="t" anchorCtr="0">
            <a:noAutofit/>
          </a:bodyPr>
          <a:lstStyle/>
          <a:p>
            <a:pPr marL="285750" indent="-285750" algn="just">
              <a:lnSpc>
                <a:spcPct val="150000"/>
              </a:lnSpc>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In the proposed work, </a:t>
            </a:r>
            <a:r>
              <a:rPr lang="en-US" sz="1800" dirty="0">
                <a:latin typeface="Times New Roman" panose="02020603050405020304" pitchFamily="18" charset="0"/>
                <a:cs typeface="Times New Roman" panose="02020603050405020304" pitchFamily="18" charset="0"/>
              </a:rPr>
              <a:t>for the detection of epilepsy seizure in EEG signal, </a:t>
            </a:r>
            <a:r>
              <a:rPr lang="en-US" sz="1800" dirty="0">
                <a:effectLst/>
                <a:latin typeface="Times New Roman" panose="02020603050405020304" pitchFamily="18" charset="0"/>
                <a:ea typeface="Times New Roman" panose="02020603050405020304" pitchFamily="18" charset="0"/>
              </a:rPr>
              <a:t>we have compared various models like LSTM &amp; GRU (and their variants like Stacked, Bidirectional, etc.)</a:t>
            </a:r>
            <a:r>
              <a:rPr lang="en-US" sz="1800"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based on accuracy, sensitivity, and specificity. And find out that Bidirectional LSTM works best for detecting epilepsy seizure in all cases.</a:t>
            </a:r>
          </a:p>
          <a:p>
            <a:pPr marL="285750" indent="-285750" algn="just">
              <a:lnSpc>
                <a:spcPct val="150000"/>
              </a:lnSpc>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indent="-285750" algn="just">
              <a:lnSpc>
                <a:spcPct val="150000"/>
              </a:lnSpc>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After that, we tested our model on smaller EEG signals (having time-duration 3sec, 6sec, and 12sec, </a:t>
            </a:r>
            <a:r>
              <a:rPr lang="en-US" sz="1800" dirty="0" err="1">
                <a:effectLst/>
                <a:latin typeface="Times New Roman" panose="02020603050405020304" pitchFamily="18" charset="0"/>
                <a:ea typeface="Times New Roman" panose="02020603050405020304" pitchFamily="18" charset="0"/>
              </a:rPr>
              <a:t>etc</a:t>
            </a:r>
            <a:r>
              <a:rPr lang="en-US" sz="1800" dirty="0">
                <a:effectLst/>
                <a:latin typeface="Times New Roman" panose="02020603050405020304" pitchFamily="18" charset="0"/>
                <a:ea typeface="Times New Roman" panose="02020603050405020304" pitchFamily="18" charset="0"/>
              </a:rPr>
              <a:t>), which can help us in detecting real time seizures.</a:t>
            </a: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K-class classification of epilepsy seizure :-</a:t>
            </a:r>
          </a:p>
          <a:p>
            <a:pPr marL="285750" indent="-28575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R="0" lvl="0" algn="just" rtl="0">
              <a:lnSpc>
                <a:spcPct val="150000"/>
              </a:lnSpc>
              <a:spcBef>
                <a:spcPts val="0"/>
              </a:spcBef>
              <a:spcAft>
                <a:spcPts val="0"/>
              </a:spcAft>
            </a:pPr>
            <a:endParaRPr lang="en-US" sz="2000" dirty="0">
              <a:latin typeface="Times New Roman" panose="02020603050405020304" pitchFamily="18" charset="0"/>
              <a:cs typeface="Times New Roman" panose="02020603050405020304" pitchFamily="18" charset="0"/>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
        <p:nvSpPr>
          <p:cNvPr id="2" name="TextBox 1">
            <a:extLst>
              <a:ext uri="{FF2B5EF4-FFF2-40B4-BE49-F238E27FC236}">
                <a16:creationId xmlns:a16="http://schemas.microsoft.com/office/drawing/2014/main" id="{0136FF6C-F898-4987-B3F9-D3331DA84A15}"/>
              </a:ext>
            </a:extLst>
          </p:cNvPr>
          <p:cNvSpPr txBox="1"/>
          <p:nvPr/>
        </p:nvSpPr>
        <p:spPr>
          <a:xfrm>
            <a:off x="1631504" y="4670102"/>
            <a:ext cx="9721080" cy="923330"/>
          </a:xfrm>
          <a:prstGeom prst="rect">
            <a:avLst/>
          </a:prstGeom>
          <a:noFill/>
        </p:spPr>
        <p:txBody>
          <a:bodyPr wrap="square" rtlCol="0">
            <a:spAutoFit/>
          </a:bodyPr>
          <a:lstStyle/>
          <a:p>
            <a:pPr marL="342900" indent="-34290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2 Class Classification (Normal vs Ictal)</a:t>
            </a:r>
          </a:p>
          <a:p>
            <a:pPr marL="342900" indent="-34290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3 Class Classification (Normal vs Inter-ictal vs Ictal)</a:t>
            </a:r>
          </a:p>
          <a:p>
            <a:pPr marL="342900" indent="-34290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5 Class Classification (Normal_1 vs Normal_2 vs Inter-ictal_1 vs Inter-ictal_2 vs Ictal)</a:t>
            </a:r>
          </a:p>
        </p:txBody>
      </p:sp>
    </p:spTree>
    <p:extLst>
      <p:ext uri="{BB962C8B-B14F-4D97-AF65-F5344CB8AC3E}">
        <p14:creationId xmlns:p14="http://schemas.microsoft.com/office/powerpoint/2010/main" val="2267564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422156" y="350011"/>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3a. Keywords Explanation</a:t>
            </a:r>
            <a:endParaRPr dirty="0">
              <a:latin typeface="Times New Roman" pitchFamily="18" charset="0"/>
              <a:cs typeface="Times New Roman" pitchFamily="18" charset="0"/>
            </a:endParaRPr>
          </a:p>
        </p:txBody>
      </p:sp>
      <p:sp>
        <p:nvSpPr>
          <p:cNvPr id="480" name="Google Shape;480;p30"/>
          <p:cNvSpPr txBox="1"/>
          <p:nvPr/>
        </p:nvSpPr>
        <p:spPr>
          <a:xfrm>
            <a:off x="263353" y="1124744"/>
            <a:ext cx="4464496" cy="637681"/>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Font typeface="+mj-lt"/>
              <a:buAutoNum type="arabicPeriod"/>
            </a:pPr>
            <a:r>
              <a:rPr lang="en-US" sz="1800" b="1" dirty="0">
                <a:solidFill>
                  <a:schemeClr val="dk1"/>
                </a:solidFill>
                <a:latin typeface="Times New Roman" pitchFamily="18" charset="0"/>
                <a:ea typeface="Century Gothic"/>
                <a:cs typeface="Times New Roman" pitchFamily="18" charset="0"/>
                <a:sym typeface="Century Gothic"/>
              </a:rPr>
              <a:t>Recurrent Neural Network (RNN)</a:t>
            </a: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pic>
        <p:nvPicPr>
          <p:cNvPr id="3074" name="Picture 2" descr="An unrolled recurrent neural network.">
            <a:extLst>
              <a:ext uri="{FF2B5EF4-FFF2-40B4-BE49-F238E27FC236}">
                <a16:creationId xmlns:a16="http://schemas.microsoft.com/office/drawing/2014/main" id="{9ED4D65C-3F75-4E4E-9B2A-D307408EE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3" y="2031384"/>
            <a:ext cx="5633496" cy="14809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F0308B-C7DF-437A-A918-E7A8D2636BA9}"/>
              </a:ext>
            </a:extLst>
          </p:cNvPr>
          <p:cNvSpPr txBox="1"/>
          <p:nvPr/>
        </p:nvSpPr>
        <p:spPr>
          <a:xfrm>
            <a:off x="623392" y="3781336"/>
            <a:ext cx="5040560" cy="338554"/>
          </a:xfrm>
          <a:prstGeom prst="rect">
            <a:avLst/>
          </a:prstGeom>
          <a:noFill/>
        </p:spPr>
        <p:txBody>
          <a:bodyPr wrap="square" rtlCol="0">
            <a:spAutoFit/>
          </a:bodyPr>
          <a:lstStyle/>
          <a:p>
            <a:r>
              <a:rPr lang="en-US" sz="1600" b="1" i="0" dirty="0">
                <a:solidFill>
                  <a:srgbClr val="B31166"/>
                </a:solidFill>
                <a:effectLst/>
                <a:latin typeface="Times New Roman" panose="02020603050405020304" pitchFamily="18" charset="0"/>
                <a:cs typeface="Times New Roman" panose="02020603050405020304" pitchFamily="18" charset="0"/>
              </a:rPr>
              <a:t>Fig 1a: An unrolled recurrent neural network (above)</a:t>
            </a:r>
          </a:p>
        </p:txBody>
      </p:sp>
      <p:sp>
        <p:nvSpPr>
          <p:cNvPr id="7" name="TextBox 6">
            <a:extLst>
              <a:ext uri="{FF2B5EF4-FFF2-40B4-BE49-F238E27FC236}">
                <a16:creationId xmlns:a16="http://schemas.microsoft.com/office/drawing/2014/main" id="{D06DA2CF-6417-421D-A18D-6B7A21BB00B7}"/>
              </a:ext>
            </a:extLst>
          </p:cNvPr>
          <p:cNvSpPr txBox="1"/>
          <p:nvPr/>
        </p:nvSpPr>
        <p:spPr>
          <a:xfrm>
            <a:off x="119336" y="4388849"/>
            <a:ext cx="11737304" cy="1569660"/>
          </a:xfrm>
          <a:prstGeom prst="rect">
            <a:avLst/>
          </a:prstGeom>
          <a:noFill/>
        </p:spPr>
        <p:txBody>
          <a:bodyPr wrap="square" rtlCol="0">
            <a:spAutoFit/>
          </a:bodyPr>
          <a:lstStyle/>
          <a:p>
            <a:pPr marL="285750" indent="-285750" algn="just">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RNN</a:t>
            </a:r>
            <a:r>
              <a:rPr lang="en-US" sz="1600" i="0" dirty="0">
                <a:solidFill>
                  <a:schemeClr val="tx1"/>
                </a:solidFill>
                <a:effectLst/>
                <a:latin typeface="Times New Roman" panose="02020603050405020304" pitchFamily="18" charset="0"/>
                <a:cs typeface="Times New Roman" panose="02020603050405020304" pitchFamily="18" charset="0"/>
              </a:rPr>
              <a:t>s, are a class of neural networks that allow previous outputs to be used as inputs while having hidden states. They are used in sequence problem or data that are based on time-series.</a:t>
            </a:r>
          </a:p>
          <a:p>
            <a:pPr marL="285750" indent="-285750" algn="just">
              <a:buFont typeface="Arial" panose="020B0604020202020204" pitchFamily="34" charset="0"/>
              <a:buChar char="•"/>
            </a:pPr>
            <a:endParaRPr lang="en-US" sz="160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Advantage:</a:t>
            </a:r>
            <a:r>
              <a:rPr lang="en-US" sz="1600" dirty="0">
                <a:solidFill>
                  <a:schemeClr val="tx1"/>
                </a:solidFill>
                <a:latin typeface="Times New Roman" panose="02020603050405020304" pitchFamily="18" charset="0"/>
                <a:cs typeface="Times New Roman" panose="02020603050405020304" pitchFamily="18" charset="0"/>
              </a:rPr>
              <a:t> </a:t>
            </a:r>
            <a:r>
              <a:rPr lang="en-US" sz="1600" i="0" dirty="0">
                <a:solidFill>
                  <a:schemeClr val="tx1"/>
                </a:solidFill>
                <a:effectLst/>
                <a:latin typeface="Times New Roman" panose="02020603050405020304" pitchFamily="18" charset="0"/>
                <a:cs typeface="Times New Roman" panose="02020603050405020304" pitchFamily="18" charset="0"/>
              </a:rPr>
              <a:t>Possibility of processing input of any length,  Computation considers historical information, Weights are shared across time</a:t>
            </a:r>
          </a:p>
          <a:p>
            <a:pPr marL="285750" indent="-285750" algn="just">
              <a:buFont typeface="Arial" panose="020B0604020202020204" pitchFamily="34" charset="0"/>
              <a:buChar char="•"/>
            </a:pPr>
            <a:endParaRPr lang="en-US" sz="160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Drawbacks: </a:t>
            </a:r>
            <a:r>
              <a:rPr lang="en-US" sz="1600" i="0" dirty="0">
                <a:solidFill>
                  <a:schemeClr val="tx1"/>
                </a:solidFill>
                <a:effectLst/>
                <a:latin typeface="Times New Roman" panose="02020603050405020304" pitchFamily="18" charset="0"/>
                <a:cs typeface="Times New Roman" panose="02020603050405020304" pitchFamily="18" charset="0"/>
              </a:rPr>
              <a:t> Computation being slow, Difficulty of accessing information from a long time ago Vanishing/exploding gradient 	 </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A48140C-6252-4C26-91C4-A44269BC7B2D}"/>
              </a:ext>
            </a:extLst>
          </p:cNvPr>
          <p:cNvPicPr>
            <a:picLocks noChangeAspect="1"/>
          </p:cNvPicPr>
          <p:nvPr/>
        </p:nvPicPr>
        <p:blipFill>
          <a:blip r:embed="rId4"/>
          <a:stretch>
            <a:fillRect/>
          </a:stretch>
        </p:blipFill>
        <p:spPr>
          <a:xfrm>
            <a:off x="6816080" y="1468398"/>
            <a:ext cx="5256584" cy="2114325"/>
          </a:xfrm>
          <a:prstGeom prst="rect">
            <a:avLst/>
          </a:prstGeom>
        </p:spPr>
      </p:pic>
      <p:sp>
        <p:nvSpPr>
          <p:cNvPr id="15" name="TextBox 14">
            <a:extLst>
              <a:ext uri="{FF2B5EF4-FFF2-40B4-BE49-F238E27FC236}">
                <a16:creationId xmlns:a16="http://schemas.microsoft.com/office/drawing/2014/main" id="{4C1A094B-7260-4C26-BE99-EBC53EA9771C}"/>
              </a:ext>
            </a:extLst>
          </p:cNvPr>
          <p:cNvSpPr txBox="1"/>
          <p:nvPr/>
        </p:nvSpPr>
        <p:spPr>
          <a:xfrm>
            <a:off x="7049442" y="3796725"/>
            <a:ext cx="4447157" cy="338554"/>
          </a:xfrm>
          <a:prstGeom prst="rect">
            <a:avLst/>
          </a:prstGeom>
          <a:noFill/>
        </p:spPr>
        <p:txBody>
          <a:bodyPr wrap="square">
            <a:spAutoFit/>
          </a:bodyPr>
          <a:lstStyle/>
          <a:p>
            <a:r>
              <a:rPr lang="en-US" sz="1600" b="1" dirty="0">
                <a:solidFill>
                  <a:srgbClr val="B31166"/>
                </a:solidFill>
                <a:latin typeface="Times New Roman" panose="02020603050405020304" pitchFamily="18" charset="0"/>
                <a:cs typeface="Times New Roman" panose="02020603050405020304" pitchFamily="18" charset="0"/>
              </a:rPr>
              <a:t>Fig 1b: Repeating module of traditional RNN</a:t>
            </a:r>
            <a:endParaRPr lang="en-US" sz="1600" dirty="0">
              <a:solidFill>
                <a:srgbClr val="B311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6587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422156" y="350011"/>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3b. Keywords Explanation</a:t>
            </a:r>
            <a:endParaRPr dirty="0">
              <a:latin typeface="Times New Roman" pitchFamily="18" charset="0"/>
              <a:cs typeface="Times New Roman" pitchFamily="18" charset="0"/>
            </a:endParaRPr>
          </a:p>
        </p:txBody>
      </p:sp>
      <p:sp>
        <p:nvSpPr>
          <p:cNvPr id="480" name="Google Shape;480;p30"/>
          <p:cNvSpPr txBox="1"/>
          <p:nvPr/>
        </p:nvSpPr>
        <p:spPr>
          <a:xfrm>
            <a:off x="263353" y="1124744"/>
            <a:ext cx="4464496" cy="637681"/>
          </a:xfrm>
          <a:prstGeom prst="rect">
            <a:avLst/>
          </a:prstGeom>
          <a:noFill/>
          <a:ln>
            <a:noFill/>
          </a:ln>
        </p:spPr>
        <p:txBody>
          <a:bodyPr spcFirstLastPara="1" wrap="square" lIns="91425" tIns="45700" rIns="91425" bIns="45700" anchor="t" anchorCtr="0">
            <a:noAutofit/>
          </a:bodyPr>
          <a:lstStyle/>
          <a:p>
            <a:pPr marR="0" lvl="0" algn="just" rtl="0">
              <a:lnSpc>
                <a:spcPct val="150000"/>
              </a:lnSpc>
              <a:spcBef>
                <a:spcPts val="0"/>
              </a:spcBef>
              <a:spcAft>
                <a:spcPts val="0"/>
              </a:spcAft>
            </a:pPr>
            <a:r>
              <a:rPr lang="en-US" sz="1800" b="1" dirty="0">
                <a:solidFill>
                  <a:schemeClr val="dk1"/>
                </a:solidFill>
                <a:latin typeface="Times New Roman" pitchFamily="18" charset="0"/>
                <a:ea typeface="Century Gothic"/>
                <a:cs typeface="Times New Roman" pitchFamily="18" charset="0"/>
                <a:sym typeface="Century Gothic"/>
              </a:rPr>
              <a:t>2. Long Short-Term Memory (LSTM)</a:t>
            </a: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
        <p:nvSpPr>
          <p:cNvPr id="4" name="TextBox 3">
            <a:extLst>
              <a:ext uri="{FF2B5EF4-FFF2-40B4-BE49-F238E27FC236}">
                <a16:creationId xmlns:a16="http://schemas.microsoft.com/office/drawing/2014/main" id="{55F0308B-C7DF-437A-A918-E7A8D2636BA9}"/>
              </a:ext>
            </a:extLst>
          </p:cNvPr>
          <p:cNvSpPr txBox="1"/>
          <p:nvPr/>
        </p:nvSpPr>
        <p:spPr>
          <a:xfrm>
            <a:off x="6744072" y="5661603"/>
            <a:ext cx="4276040" cy="338554"/>
          </a:xfrm>
          <a:prstGeom prst="rect">
            <a:avLst/>
          </a:prstGeom>
          <a:noFill/>
        </p:spPr>
        <p:txBody>
          <a:bodyPr wrap="square" rtlCol="0">
            <a:spAutoFit/>
          </a:bodyPr>
          <a:lstStyle/>
          <a:p>
            <a:r>
              <a:rPr lang="en-US" sz="1600" b="1" i="0" dirty="0">
                <a:solidFill>
                  <a:srgbClr val="B31166"/>
                </a:solidFill>
                <a:effectLst/>
                <a:latin typeface="Times New Roman" panose="02020603050405020304" pitchFamily="18" charset="0"/>
                <a:cs typeface="Times New Roman" panose="02020603050405020304" pitchFamily="18" charset="0"/>
              </a:rPr>
              <a:t>Fig 2: Inside LSTM repeating module</a:t>
            </a:r>
            <a:endParaRPr lang="en-US" sz="1600" dirty="0">
              <a:solidFill>
                <a:srgbClr val="B31166"/>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06DA2CF-6417-421D-A18D-6B7A21BB00B7}"/>
              </a:ext>
            </a:extLst>
          </p:cNvPr>
          <p:cNvSpPr txBox="1"/>
          <p:nvPr/>
        </p:nvSpPr>
        <p:spPr>
          <a:xfrm>
            <a:off x="144016" y="1905506"/>
            <a:ext cx="5231904" cy="4031873"/>
          </a:xfrm>
          <a:prstGeom prst="rect">
            <a:avLst/>
          </a:prstGeom>
          <a:noFill/>
        </p:spPr>
        <p:txBody>
          <a:bodyPr wrap="square" rtlCol="0">
            <a:spAutoFit/>
          </a:bodyPr>
          <a:lstStyle/>
          <a:p>
            <a:pPr marL="285750" indent="-285750">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LSTM are a special kind of RNN, capable of learning long-term dependencies.</a:t>
            </a:r>
          </a:p>
          <a:p>
            <a:pPr marL="285750" indent="-285750">
              <a:buFont typeface="Arial" panose="020B0604020202020204" pitchFamily="34" charset="0"/>
              <a:buChar char="•"/>
            </a:pPr>
            <a:endParaRPr lang="en-US"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LSTM networks are a modified version of RNN, which makes it easier to remember past data in memory.(No vanishing gradient problem in LSTM)</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In an LSTM network, three gates are present: </a:t>
            </a:r>
          </a:p>
          <a:p>
            <a:pPr marL="342900" lvl="3" indent="-342900">
              <a:buFont typeface="+mj-lt"/>
              <a:buAutoNum type="arabicPeriod"/>
            </a:pPr>
            <a:endParaRPr lang="en-US" sz="1600" b="1" i="0" u="none" strike="noStrike" baseline="0" dirty="0">
              <a:solidFill>
                <a:srgbClr val="000000"/>
              </a:solidFill>
              <a:latin typeface="Times New Roman" panose="02020603050405020304" pitchFamily="18" charset="0"/>
              <a:cs typeface="Times New Roman" panose="02020603050405020304" pitchFamily="18" charset="0"/>
            </a:endParaRPr>
          </a:p>
          <a:p>
            <a:pPr marL="342900" lvl="3" indent="-342900">
              <a:buFont typeface="+mj-lt"/>
              <a:buAutoNum type="arabicPeriod"/>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Forget gate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discover what details to be discarded from the block </a:t>
            </a:r>
            <a:endParaRPr lang="en-US" sz="1600" b="1" dirty="0">
              <a:latin typeface="Times New Roman" panose="02020603050405020304" pitchFamily="18" charset="0"/>
              <a:cs typeface="Times New Roman" panose="02020603050405020304" pitchFamily="18" charset="0"/>
            </a:endParaRPr>
          </a:p>
          <a:p>
            <a:pPr marL="342900" lvl="3" indent="-342900">
              <a:buFont typeface="+mj-lt"/>
              <a:buAutoNum type="arabicPeriod"/>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Input gate: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discover which value from input should be used to modify the memory.  </a:t>
            </a:r>
          </a:p>
          <a:p>
            <a:pPr marL="342900" lvl="3" indent="-342900">
              <a:buFont typeface="+mj-lt"/>
              <a:buAutoNum type="arabicPeriod"/>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Output gate :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the input and the memory of the block is used to decide the output. </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7170" name="Picture 2" descr="Image for post">
            <a:extLst>
              <a:ext uri="{FF2B5EF4-FFF2-40B4-BE49-F238E27FC236}">
                <a16:creationId xmlns:a16="http://schemas.microsoft.com/office/drawing/2014/main" id="{6A7F32EB-8697-4F46-9D85-4914F7E64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912" y="1232026"/>
            <a:ext cx="6744072" cy="446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422156" y="350011"/>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3c. Keywords Explanation</a:t>
            </a:r>
            <a:endParaRPr dirty="0">
              <a:latin typeface="Times New Roman" pitchFamily="18" charset="0"/>
              <a:cs typeface="Times New Roman" pitchFamily="18" charset="0"/>
            </a:endParaRPr>
          </a:p>
        </p:txBody>
      </p:sp>
      <p:sp>
        <p:nvSpPr>
          <p:cNvPr id="480" name="Google Shape;480;p30"/>
          <p:cNvSpPr txBox="1"/>
          <p:nvPr/>
        </p:nvSpPr>
        <p:spPr>
          <a:xfrm>
            <a:off x="263353" y="1124744"/>
            <a:ext cx="4464496" cy="637681"/>
          </a:xfrm>
          <a:prstGeom prst="rect">
            <a:avLst/>
          </a:prstGeom>
          <a:noFill/>
          <a:ln>
            <a:noFill/>
          </a:ln>
        </p:spPr>
        <p:txBody>
          <a:bodyPr spcFirstLastPara="1" wrap="square" lIns="91425" tIns="45700" rIns="91425" bIns="45700" anchor="t" anchorCtr="0">
            <a:noAutofit/>
          </a:bodyPr>
          <a:lstStyle/>
          <a:p>
            <a:pPr marR="0" lvl="0" algn="just" rtl="0">
              <a:lnSpc>
                <a:spcPct val="150000"/>
              </a:lnSpc>
              <a:spcBef>
                <a:spcPts val="0"/>
              </a:spcBef>
              <a:spcAft>
                <a:spcPts val="0"/>
              </a:spcAft>
            </a:pPr>
            <a:r>
              <a:rPr lang="en-US" sz="1800" b="1" dirty="0">
                <a:solidFill>
                  <a:schemeClr val="dk1"/>
                </a:solidFill>
                <a:latin typeface="Times New Roman" pitchFamily="18" charset="0"/>
                <a:ea typeface="Century Gothic"/>
                <a:cs typeface="Times New Roman" pitchFamily="18" charset="0"/>
                <a:sym typeface="Century Gothic"/>
              </a:rPr>
              <a:t>3. Gated Recurrent Unit  ( GRU )</a:t>
            </a: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
        <p:nvSpPr>
          <p:cNvPr id="4" name="TextBox 3">
            <a:extLst>
              <a:ext uri="{FF2B5EF4-FFF2-40B4-BE49-F238E27FC236}">
                <a16:creationId xmlns:a16="http://schemas.microsoft.com/office/drawing/2014/main" id="{55F0308B-C7DF-437A-A918-E7A8D2636BA9}"/>
              </a:ext>
            </a:extLst>
          </p:cNvPr>
          <p:cNvSpPr txBox="1"/>
          <p:nvPr/>
        </p:nvSpPr>
        <p:spPr>
          <a:xfrm>
            <a:off x="6744072" y="5661603"/>
            <a:ext cx="4276040" cy="338554"/>
          </a:xfrm>
          <a:prstGeom prst="rect">
            <a:avLst/>
          </a:prstGeom>
          <a:noFill/>
        </p:spPr>
        <p:txBody>
          <a:bodyPr wrap="square" rtlCol="0">
            <a:spAutoFit/>
          </a:bodyPr>
          <a:lstStyle/>
          <a:p>
            <a:r>
              <a:rPr lang="en-US" sz="1600" b="1" i="0" dirty="0">
                <a:solidFill>
                  <a:srgbClr val="B31166"/>
                </a:solidFill>
                <a:effectLst/>
                <a:latin typeface="Times New Roman" panose="02020603050405020304" pitchFamily="18" charset="0"/>
                <a:cs typeface="Times New Roman" panose="02020603050405020304" pitchFamily="18" charset="0"/>
              </a:rPr>
              <a:t>Fig 2: Inside GRU repeating module</a:t>
            </a:r>
            <a:endParaRPr lang="en-US" sz="1600" dirty="0">
              <a:solidFill>
                <a:srgbClr val="B31166"/>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06DA2CF-6417-421D-A18D-6B7A21BB00B7}"/>
              </a:ext>
            </a:extLst>
          </p:cNvPr>
          <p:cNvSpPr txBox="1"/>
          <p:nvPr/>
        </p:nvSpPr>
        <p:spPr>
          <a:xfrm>
            <a:off x="144016" y="1905506"/>
            <a:ext cx="5447927" cy="2554545"/>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GRUs are similar to LSTM but with less training parameters and hence it trains faster than LSTM</a:t>
            </a:r>
          </a:p>
          <a:p>
            <a:pPr marL="285750" indent="-285750" algn="just">
              <a:buFont typeface="Arial" panose="020B0604020202020204" pitchFamily="34" charset="0"/>
              <a:buChar char="•"/>
            </a:pPr>
            <a:endParaRPr lang="en-US" sz="160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In an </a:t>
            </a:r>
            <a:r>
              <a:rPr lang="en-US" sz="1600" dirty="0">
                <a:effectLst/>
                <a:latin typeface="Times New Roman" panose="02020603050405020304" pitchFamily="18" charset="0"/>
                <a:cs typeface="Times New Roman" panose="02020603050405020304" pitchFamily="18" charset="0"/>
              </a:rPr>
              <a:t>GRU</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network, two gates are present: </a:t>
            </a:r>
          </a:p>
          <a:p>
            <a:pPr marL="342900" lvl="3" indent="-342900" algn="just">
              <a:buFont typeface="+mj-lt"/>
              <a:buAutoNum type="arabicPeriod"/>
            </a:pPr>
            <a:endParaRPr lang="en-US" sz="1600" b="1" i="0" u="none" strike="noStrike" baseline="0" dirty="0">
              <a:solidFill>
                <a:srgbClr val="000000"/>
              </a:solidFill>
              <a:latin typeface="Times New Roman" panose="02020603050405020304" pitchFamily="18" charset="0"/>
              <a:cs typeface="Times New Roman" panose="02020603050405020304" pitchFamily="18" charset="0"/>
            </a:endParaRPr>
          </a:p>
          <a:p>
            <a:pPr marL="342900" lvl="3" indent="-342900" algn="just">
              <a:buFont typeface="+mj-lt"/>
              <a:buAutoNum type="arabicPeriod"/>
            </a:pPr>
            <a:r>
              <a:rPr lang="en-US" sz="1600" b="1" dirty="0">
                <a:latin typeface="Times New Roman" panose="02020603050405020304" pitchFamily="18" charset="0"/>
                <a:cs typeface="Times New Roman" panose="02020603050405020304" pitchFamily="18" charset="0"/>
              </a:rPr>
              <a:t>Update</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 gate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600" b="0" i="0" dirty="0">
                <a:solidFill>
                  <a:srgbClr val="24292E"/>
                </a:solidFill>
                <a:effectLst/>
                <a:latin typeface="Times New Roman" panose="02020603050405020304" pitchFamily="18" charset="0"/>
                <a:cs typeface="Times New Roman" panose="02020603050405020304" pitchFamily="18" charset="0"/>
              </a:rPr>
              <a:t>How much past information should matter now</a:t>
            </a:r>
          </a:p>
          <a:p>
            <a:pPr marL="342900" lvl="3" indent="-342900" algn="just">
              <a:buFont typeface="+mj-lt"/>
              <a:buAutoNum type="arabicPeriod"/>
            </a:pPr>
            <a:endParaRPr lang="en-US" sz="1600" b="1" dirty="0">
              <a:latin typeface="Times New Roman" panose="02020603050405020304" pitchFamily="18" charset="0"/>
              <a:cs typeface="Times New Roman" panose="02020603050405020304" pitchFamily="18" charset="0"/>
            </a:endParaRPr>
          </a:p>
          <a:p>
            <a:pPr marL="342900" lvl="3" indent="-342900" algn="just">
              <a:buFont typeface="+mj-lt"/>
              <a:buAutoNum type="arabicPeriod"/>
            </a:pPr>
            <a:r>
              <a:rPr lang="en-US" sz="1600" b="1" dirty="0">
                <a:latin typeface="Times New Roman" panose="02020603050405020304" pitchFamily="18" charset="0"/>
                <a:cs typeface="Times New Roman" panose="02020603050405020304" pitchFamily="18" charset="0"/>
              </a:rPr>
              <a:t>Reset</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 gate: </a:t>
            </a:r>
            <a:r>
              <a:rPr lang="en-US" sz="1600" b="0" i="0" dirty="0">
                <a:solidFill>
                  <a:srgbClr val="24292E"/>
                </a:solidFill>
                <a:effectLst/>
                <a:latin typeface="Times New Roman" panose="02020603050405020304" pitchFamily="18" charset="0"/>
                <a:cs typeface="Times New Roman" panose="02020603050405020304" pitchFamily="18" charset="0"/>
              </a:rPr>
              <a:t>Drop previous information ?</a:t>
            </a:r>
            <a:endParaRPr lang="en-US" sz="1600"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8194" name="Picture 2" descr="Image for post">
            <a:extLst>
              <a:ext uri="{FF2B5EF4-FFF2-40B4-BE49-F238E27FC236}">
                <a16:creationId xmlns:a16="http://schemas.microsoft.com/office/drawing/2014/main" id="{4D996976-8493-4406-8CE7-0497B08BB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943" y="933693"/>
            <a:ext cx="6336703" cy="47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958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0"/>
          <p:cNvSpPr txBox="1"/>
          <p:nvPr/>
        </p:nvSpPr>
        <p:spPr>
          <a:xfrm>
            <a:off x="422156" y="350011"/>
            <a:ext cx="9384191"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BC1B4B"/>
                </a:solidFill>
                <a:latin typeface="Times New Roman" pitchFamily="18" charset="0"/>
                <a:cs typeface="Times New Roman" pitchFamily="18" charset="0"/>
                <a:sym typeface="Century Gothic"/>
              </a:rPr>
              <a:t>3d. Keywords Explanation</a:t>
            </a:r>
            <a:endParaRPr dirty="0">
              <a:latin typeface="Times New Roman" pitchFamily="18" charset="0"/>
              <a:cs typeface="Times New Roman" pitchFamily="18" charset="0"/>
            </a:endParaRPr>
          </a:p>
        </p:txBody>
      </p:sp>
      <p:sp>
        <p:nvSpPr>
          <p:cNvPr id="480" name="Google Shape;480;p30"/>
          <p:cNvSpPr txBox="1"/>
          <p:nvPr/>
        </p:nvSpPr>
        <p:spPr>
          <a:xfrm>
            <a:off x="263352" y="1124744"/>
            <a:ext cx="4464496" cy="637681"/>
          </a:xfrm>
          <a:prstGeom prst="rect">
            <a:avLst/>
          </a:prstGeom>
          <a:noFill/>
          <a:ln>
            <a:noFill/>
          </a:ln>
        </p:spPr>
        <p:txBody>
          <a:bodyPr spcFirstLastPara="1" wrap="square" lIns="91425" tIns="45700" rIns="91425" bIns="45700" anchor="t" anchorCtr="0">
            <a:noAutofit/>
          </a:bodyPr>
          <a:lstStyle/>
          <a:p>
            <a:pPr marR="0" lvl="0" algn="just" rtl="0">
              <a:lnSpc>
                <a:spcPct val="150000"/>
              </a:lnSpc>
              <a:spcBef>
                <a:spcPts val="0"/>
              </a:spcBef>
              <a:spcAft>
                <a:spcPts val="0"/>
              </a:spcAft>
            </a:pPr>
            <a:r>
              <a:rPr lang="en-US" sz="1800" b="1" dirty="0">
                <a:solidFill>
                  <a:schemeClr val="dk1"/>
                </a:solidFill>
                <a:latin typeface="Times New Roman" pitchFamily="18" charset="0"/>
                <a:ea typeface="Century Gothic"/>
                <a:cs typeface="Times New Roman" pitchFamily="18" charset="0"/>
                <a:sym typeface="Century Gothic"/>
              </a:rPr>
              <a:t>4. Stacked /Deep RNN (DRNN) </a:t>
            </a:r>
            <a:endParaRPr sz="1800" b="1" dirty="0">
              <a:solidFill>
                <a:schemeClr val="dk1"/>
              </a:solidFill>
              <a:latin typeface="Times New Roman" pitchFamily="18" charset="0"/>
              <a:ea typeface="Century Gothic"/>
              <a:cs typeface="Times New Roman" pitchFamily="18" charset="0"/>
              <a:sym typeface="Century Gothic"/>
            </a:endParaRPr>
          </a:p>
        </p:txBody>
      </p:sp>
      <p:cxnSp>
        <p:nvCxnSpPr>
          <p:cNvPr id="481" name="Google Shape;481;p30"/>
          <p:cNvCxnSpPr/>
          <p:nvPr/>
        </p:nvCxnSpPr>
        <p:spPr>
          <a:xfrm>
            <a:off x="0" y="904009"/>
            <a:ext cx="12192000" cy="10391"/>
          </a:xfrm>
          <a:prstGeom prst="straightConnector1">
            <a:avLst/>
          </a:prstGeom>
          <a:noFill/>
          <a:ln w="38100" cap="flat" cmpd="sng">
            <a:solidFill>
              <a:schemeClr val="accent1"/>
            </a:solidFill>
            <a:prstDash val="solid"/>
            <a:round/>
            <a:headEnd type="none" w="sm" len="sm"/>
            <a:tailEnd type="none" w="sm" len="sm"/>
          </a:ln>
        </p:spPr>
      </p:cxnSp>
      <p:sp>
        <p:nvSpPr>
          <p:cNvPr id="4" name="TextBox 3">
            <a:extLst>
              <a:ext uri="{FF2B5EF4-FFF2-40B4-BE49-F238E27FC236}">
                <a16:creationId xmlns:a16="http://schemas.microsoft.com/office/drawing/2014/main" id="{55F0308B-C7DF-437A-A918-E7A8D2636BA9}"/>
              </a:ext>
            </a:extLst>
          </p:cNvPr>
          <p:cNvSpPr txBox="1"/>
          <p:nvPr/>
        </p:nvSpPr>
        <p:spPr>
          <a:xfrm>
            <a:off x="7220560" y="6114782"/>
            <a:ext cx="4276040" cy="338554"/>
          </a:xfrm>
          <a:prstGeom prst="rect">
            <a:avLst/>
          </a:prstGeom>
          <a:noFill/>
        </p:spPr>
        <p:txBody>
          <a:bodyPr wrap="square" rtlCol="0">
            <a:spAutoFit/>
          </a:bodyPr>
          <a:lstStyle/>
          <a:p>
            <a:pPr algn="ctr"/>
            <a:r>
              <a:rPr lang="en-US" sz="1600" b="1" i="0" dirty="0">
                <a:solidFill>
                  <a:srgbClr val="B31166"/>
                </a:solidFill>
                <a:effectLst/>
                <a:latin typeface="Times New Roman" panose="02020603050405020304" pitchFamily="18" charset="0"/>
                <a:cs typeface="Times New Roman" panose="02020603050405020304" pitchFamily="18" charset="0"/>
              </a:rPr>
              <a:t>Fig 3: Deep RNN</a:t>
            </a:r>
            <a:endParaRPr lang="en-US" sz="1600" dirty="0">
              <a:solidFill>
                <a:srgbClr val="B31166"/>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06DA2CF-6417-421D-A18D-6B7A21BB00B7}"/>
              </a:ext>
            </a:extLst>
          </p:cNvPr>
          <p:cNvSpPr txBox="1"/>
          <p:nvPr/>
        </p:nvSpPr>
        <p:spPr>
          <a:xfrm>
            <a:off x="191344" y="1752803"/>
            <a:ext cx="6624736" cy="3970318"/>
          </a:xfrm>
          <a:prstGeom prst="rect">
            <a:avLst/>
          </a:prstGeom>
          <a:noFill/>
        </p:spPr>
        <p:txBody>
          <a:bodyPr wrap="square" rtlCol="0">
            <a:spAutoFit/>
          </a:bodyPr>
          <a:lstStyle/>
          <a:p>
            <a:pPr marL="285750" indent="-285750"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The Deep RNN is a model that has multiple hidden LSTM/GRU layers where each layer contains multiple memory cells.</a:t>
            </a:r>
          </a:p>
          <a:p>
            <a:pPr marL="285750" indent="-285750" algn="just">
              <a:buFont typeface="Arial" panose="020B0604020202020204" pitchFamily="34" charset="0"/>
              <a:buChar char="•"/>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We can use either Stacked LSTM or Stacked GRU.</a:t>
            </a:r>
          </a:p>
          <a:p>
            <a:pPr marL="285750" indent="-285750" algn="just">
              <a:buFont typeface="Arial" panose="020B0604020202020204" pitchFamily="34" charset="0"/>
              <a:buChar char="•"/>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In stacked LSTMs, each LSTM layer outputs a sequence of vectors which will be used as an input to a subsequent LSTM layer. </a:t>
            </a:r>
          </a:p>
          <a:p>
            <a:pPr marL="285750" indent="-285750" algn="just">
              <a:buFont typeface="Arial" panose="020B0604020202020204" pitchFamily="34" charset="0"/>
              <a:buChar char="•"/>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Why DRNN? </a:t>
            </a:r>
            <a:r>
              <a:rPr lang="en-US" sz="1800" dirty="0">
                <a:solidFill>
                  <a:schemeClr val="tx1"/>
                </a:solidFill>
                <a:latin typeface="Times New Roman" panose="02020603050405020304" pitchFamily="18" charset="0"/>
                <a:cs typeface="Times New Roman" panose="02020603050405020304" pitchFamily="18" charset="0"/>
              </a:rPr>
              <a:t>Like </a:t>
            </a:r>
            <a:r>
              <a:rPr lang="en-US" sz="1800" dirty="0">
                <a:latin typeface="Times New Roman" panose="02020603050405020304" pitchFamily="18" charset="0"/>
                <a:cs typeface="Times New Roman" panose="02020603050405020304" pitchFamily="18" charset="0"/>
              </a:rPr>
              <a:t>a</a:t>
            </a:r>
            <a:r>
              <a:rPr lang="en-US" sz="1800" dirty="0">
                <a:solidFill>
                  <a:srgbClr val="000000"/>
                </a:solidFill>
                <a:effectLst/>
                <a:latin typeface="Times New Roman" panose="02020603050405020304" pitchFamily="18" charset="0"/>
                <a:cs typeface="Times New Roman" panose="02020603050405020304" pitchFamily="18" charset="0"/>
              </a:rPr>
              <a:t>dditional hidden layers can be added to a Multilayer Perceptron neural network to make it deeper and more accurate . The same benefits can be harnessed with LSTMs, hence with stacked LSTM models are able to learn more complex features</a:t>
            </a:r>
          </a:p>
          <a:p>
            <a:pPr marL="285750" indent="-285750" algn="just">
              <a:buFont typeface="Arial" panose="020B0604020202020204" pitchFamily="34" charset="0"/>
              <a:buChar char="•"/>
            </a:pP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96AD574-9760-41B8-9990-27C59D38B926}"/>
              </a:ext>
            </a:extLst>
          </p:cNvPr>
          <p:cNvPicPr>
            <a:picLocks noChangeAspect="1"/>
          </p:cNvPicPr>
          <p:nvPr/>
        </p:nvPicPr>
        <p:blipFill>
          <a:blip r:embed="rId3"/>
          <a:stretch>
            <a:fillRect/>
          </a:stretch>
        </p:blipFill>
        <p:spPr>
          <a:xfrm>
            <a:off x="7104112" y="1248641"/>
            <a:ext cx="4257675" cy="4705350"/>
          </a:xfrm>
          <a:prstGeom prst="rect">
            <a:avLst/>
          </a:prstGeom>
        </p:spPr>
      </p:pic>
    </p:spTree>
    <p:extLst>
      <p:ext uri="{BB962C8B-B14F-4D97-AF65-F5344CB8AC3E}">
        <p14:creationId xmlns:p14="http://schemas.microsoft.com/office/powerpoint/2010/main" val="4145679206"/>
      </p:ext>
    </p:extLst>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5FC70C5DF7D024C9DE1AD764E53F3B1" ma:contentTypeVersion="4" ma:contentTypeDescription="Create a new document." ma:contentTypeScope="" ma:versionID="1d07753145c94a48ccd7beec180128e7">
  <xsd:schema xmlns:xsd="http://www.w3.org/2001/XMLSchema" xmlns:xs="http://www.w3.org/2001/XMLSchema" xmlns:p="http://schemas.microsoft.com/office/2006/metadata/properties" xmlns:ns3="90ef45d4-9cb4-4385-8324-d7ac84867333" targetNamespace="http://schemas.microsoft.com/office/2006/metadata/properties" ma:root="true" ma:fieldsID="4c9280e91b6730c628f868f4b95cece5" ns3:_="">
    <xsd:import namespace="90ef45d4-9cb4-4385-8324-d7ac8486733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ef45d4-9cb4-4385-8324-d7ac848673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EF1D1A-EF09-41F5-8DFA-6A22A2B43974}">
  <ds:schemaRefs>
    <ds:schemaRef ds:uri="http://schemas.microsoft.com/sharepoint/v3/contenttype/forms"/>
  </ds:schemaRefs>
</ds:datastoreItem>
</file>

<file path=customXml/itemProps2.xml><?xml version="1.0" encoding="utf-8"?>
<ds:datastoreItem xmlns:ds="http://schemas.openxmlformats.org/officeDocument/2006/customXml" ds:itemID="{446763C6-8294-4867-9530-C31456B60B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ef45d4-9cb4-4385-8324-d7ac848673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DF866E-D412-4FC1-A9E3-4F47FC457AB2}">
  <ds:schemaRefs>
    <ds:schemaRef ds:uri="http://schemas.microsoft.com/office/infopath/2007/PartnerControl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2006/metadata/properties"/>
    <ds:schemaRef ds:uri="90ef45d4-9cb4-4385-8324-d7ac84867333"/>
  </ds:schemaRefs>
</ds:datastoreItem>
</file>

<file path=docProps/app.xml><?xml version="1.0" encoding="utf-8"?>
<Properties xmlns="http://schemas.openxmlformats.org/officeDocument/2006/extended-properties" xmlns:vt="http://schemas.openxmlformats.org/officeDocument/2006/docPropsVTypes">
  <TotalTime>3106</TotalTime>
  <Words>2582</Words>
  <Application>Microsoft Office PowerPoint</Application>
  <PresentationFormat>Widescreen</PresentationFormat>
  <Paragraphs>449</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Wingdings</vt:lpstr>
      <vt:lpstr>Courier New</vt:lpstr>
      <vt:lpstr>Cambria Math</vt:lpstr>
      <vt:lpstr>Calibri</vt:lpstr>
      <vt:lpstr>Times New Roman</vt:lpstr>
      <vt:lpstr>Noto Sans Symbols</vt:lpstr>
      <vt:lpstr>Century Gothic</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HarshYadav</dc:creator>
  <cp:lastModifiedBy>HARSH YADAV</cp:lastModifiedBy>
  <cp:revision>103</cp:revision>
  <dcterms:modified xsi:type="dcterms:W3CDTF">2021-05-07T07:06:25Z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0x01010055FC70C5DF7D024C9DE1AD764E53F3B1</vt:lpwstr>
  </property>
</Properties>
</file>